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11"/>
  </p:notesMasterIdLst>
  <p:sldIdLst>
    <p:sldId id="284" r:id="rId2"/>
    <p:sldId id="287" r:id="rId3"/>
    <p:sldId id="286" r:id="rId4"/>
    <p:sldId id="288" r:id="rId5"/>
    <p:sldId id="720" r:id="rId6"/>
    <p:sldId id="721" r:id="rId7"/>
    <p:sldId id="722" r:id="rId8"/>
    <p:sldId id="723" r:id="rId9"/>
    <p:sldId id="283" r:id="rId10"/>
  </p:sldIdLst>
  <p:sldSz cx="18288000" cy="10287000"/>
  <p:notesSz cx="18288000" cy="10287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94660"/>
  </p:normalViewPr>
  <p:slideViewPr>
    <p:cSldViewPr>
      <p:cViewPr varScale="1">
        <p:scale>
          <a:sx n="67" d="100"/>
          <a:sy n="67" d="100"/>
        </p:scale>
        <p:origin x="78" y="2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B2A4F-1927-470F-AB97-662233525261}" type="datetimeFigureOut">
              <a:rPr lang="uk-UA" smtClean="0"/>
              <a:t>27.09.2023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DA2A2-C80B-442F-9FC5-AEF8E54D0F3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12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dirty="0">
              <a:solidFill>
                <a:srgbClr val="FF0000"/>
              </a:solidFill>
            </a:endParaRPr>
          </a:p>
          <a:p>
            <a:endParaRPr lang="uk-UA" dirty="0"/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A7B01-A2D0-41A0-B486-8A81B71ABEA0}" type="slidenum">
              <a:rPr lang="uk-UA" smtClean="0"/>
              <a:pPr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25779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dirty="0">
              <a:solidFill>
                <a:srgbClr val="FF0000"/>
              </a:solidFill>
            </a:endParaRPr>
          </a:p>
          <a:p>
            <a:endParaRPr lang="uk-UA" dirty="0"/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A7B01-A2D0-41A0-B486-8A81B71ABEA0}" type="slidenum">
              <a:rPr lang="uk-UA" smtClean="0"/>
              <a:pPr/>
              <a:t>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1130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dirty="0">
              <a:solidFill>
                <a:srgbClr val="FF0000"/>
              </a:solidFill>
            </a:endParaRPr>
          </a:p>
          <a:p>
            <a:endParaRPr lang="uk-UA" dirty="0"/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A7B01-A2D0-41A0-B486-8A81B71ABEA0}" type="slidenum">
              <a:rPr lang="uk-UA" smtClean="0"/>
              <a:pPr/>
              <a:t>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84341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dirty="0">
              <a:solidFill>
                <a:srgbClr val="FF0000"/>
              </a:solidFill>
            </a:endParaRPr>
          </a:p>
          <a:p>
            <a:endParaRPr lang="uk-UA" dirty="0"/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EA7B01-A2D0-41A0-B486-8A81B71ABEA0}" type="slidenum">
              <a:rPr kumimoji="0" lang="uk-U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uk-U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3862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3C3C3C"/>
                </a:solidFill>
                <a:latin typeface="Tahoma"/>
                <a:cs typeface="Tahoma"/>
              </a:defRPr>
            </a:lvl1pPr>
          </a:lstStyle>
          <a:p>
            <a:pPr marL="213995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pc="-25" dirty="0"/>
              <a:t>‹№›</a:t>
            </a:fld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1833130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3C3C3C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3C3C3C"/>
                </a:solidFill>
                <a:latin typeface="Tahoma"/>
                <a:cs typeface="Tahoma"/>
              </a:defRPr>
            </a:lvl1pPr>
          </a:lstStyle>
          <a:p>
            <a:pPr marL="213995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pc="-25" dirty="0"/>
              <a:t>‹№›</a:t>
            </a:fld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2144899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3C3C3C"/>
                </a:solidFill>
                <a:latin typeface="Tahoma"/>
                <a:cs typeface="Tahoma"/>
              </a:defRPr>
            </a:lvl1pPr>
          </a:lstStyle>
          <a:p>
            <a:pPr marL="213995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pc="-25" dirty="0"/>
              <a:t>‹№›</a:t>
            </a:fld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42858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3C3C3C"/>
                </a:solidFill>
                <a:latin typeface="Tahoma"/>
                <a:cs typeface="Tahoma"/>
              </a:defRPr>
            </a:lvl1pPr>
          </a:lstStyle>
          <a:p>
            <a:pPr marL="213995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pc="-25" dirty="0"/>
              <a:t>‹№›</a:t>
            </a:fld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374283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3C3C3C"/>
                </a:solidFill>
                <a:latin typeface="Tahoma"/>
                <a:cs typeface="Tahoma"/>
              </a:defRPr>
            </a:lvl1pPr>
          </a:lstStyle>
          <a:p>
            <a:pPr marL="213995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pc="-25" dirty="0"/>
              <a:t>‹№›</a:t>
            </a:fld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3843527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32903" y="1260956"/>
            <a:ext cx="14222192" cy="55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6000" y="3415234"/>
            <a:ext cx="16725265" cy="497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3C3C3C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7484625" y="9542265"/>
            <a:ext cx="428625" cy="366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3C3C3C"/>
                </a:solidFill>
                <a:latin typeface="Tahoma"/>
                <a:cs typeface="Tahoma"/>
              </a:defRPr>
            </a:lvl1pPr>
          </a:lstStyle>
          <a:p>
            <a:pPr marL="213995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spc="-25" dirty="0"/>
              <a:t>‹№›</a:t>
            </a:fld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43178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akon.rada.gov.ua/laws/show/768-20#n968" TargetMode="Externa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9.png"/><Relationship Id="rId5" Type="http://schemas.microsoft.com/office/2007/relationships/hdphoto" Target="../media/hdphoto1.wdp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microsoft.com/office/2007/relationships/hdphoto" Target="../media/hdphoto6.wdp"/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5.wdp"/><Relationship Id="rId11" Type="http://schemas.openxmlformats.org/officeDocument/2006/relationships/image" Target="../media/image18.png"/><Relationship Id="rId5" Type="http://schemas.openxmlformats.org/officeDocument/2006/relationships/image" Target="../media/image15.png"/><Relationship Id="rId10" Type="http://schemas.openxmlformats.org/officeDocument/2006/relationships/image" Target="../media/image17.png"/><Relationship Id="rId4" Type="http://schemas.microsoft.com/office/2007/relationships/hdphoto" Target="../media/hdphoto4.wdp"/><Relationship Id="rId9" Type="http://schemas.openxmlformats.org/officeDocument/2006/relationships/image" Target="../media/image2.png"/><Relationship Id="rId1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7.wdp"/><Relationship Id="rId13" Type="http://schemas.microsoft.com/office/2007/relationships/hdphoto" Target="../media/hdphoto6.wdp"/><Relationship Id="rId18" Type="http://schemas.openxmlformats.org/officeDocument/2006/relationships/image" Target="../media/image23.png"/><Relationship Id="rId3" Type="http://schemas.openxmlformats.org/officeDocument/2006/relationships/image" Target="../media/image14.png"/><Relationship Id="rId7" Type="http://schemas.openxmlformats.org/officeDocument/2006/relationships/image" Target="../media/image20.png"/><Relationship Id="rId12" Type="http://schemas.openxmlformats.org/officeDocument/2006/relationships/image" Target="../media/image19.png"/><Relationship Id="rId17" Type="http://schemas.microsoft.com/office/2007/relationships/hdphoto" Target="../media/hdphoto8.wdp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microsoft.com/office/2007/relationships/hdphoto" Target="../media/hdphoto5.wdp"/><Relationship Id="rId11" Type="http://schemas.openxmlformats.org/officeDocument/2006/relationships/image" Target="../media/image18.png"/><Relationship Id="rId5" Type="http://schemas.openxmlformats.org/officeDocument/2006/relationships/image" Target="../media/image15.png"/><Relationship Id="rId15" Type="http://schemas.openxmlformats.org/officeDocument/2006/relationships/image" Target="../media/image21.png"/><Relationship Id="rId10" Type="http://schemas.openxmlformats.org/officeDocument/2006/relationships/image" Target="../media/image17.png"/><Relationship Id="rId19" Type="http://schemas.openxmlformats.org/officeDocument/2006/relationships/image" Target="../media/image1.png"/><Relationship Id="rId4" Type="http://schemas.microsoft.com/office/2007/relationships/hdphoto" Target="../media/hdphoto4.wdp"/><Relationship Id="rId9" Type="http://schemas.openxmlformats.org/officeDocument/2006/relationships/image" Target="../media/image2.png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microsoft.com/office/2007/relationships/hdphoto" Target="../media/hdphoto9.wdp"/><Relationship Id="rId3" Type="http://schemas.openxmlformats.org/officeDocument/2006/relationships/image" Target="../media/image14.png"/><Relationship Id="rId7" Type="http://schemas.openxmlformats.org/officeDocument/2006/relationships/image" Target="../media/image2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5.wdp"/><Relationship Id="rId11" Type="http://schemas.microsoft.com/office/2007/relationships/hdphoto" Target="../media/hdphoto6.wdp"/><Relationship Id="rId5" Type="http://schemas.openxmlformats.org/officeDocument/2006/relationships/image" Target="../media/image15.png"/><Relationship Id="rId15" Type="http://schemas.openxmlformats.org/officeDocument/2006/relationships/image" Target="../media/image10.png"/><Relationship Id="rId10" Type="http://schemas.openxmlformats.org/officeDocument/2006/relationships/image" Target="../media/image19.png"/><Relationship Id="rId4" Type="http://schemas.microsoft.com/office/2007/relationships/hdphoto" Target="../media/hdphoto4.wdp"/><Relationship Id="rId9" Type="http://schemas.openxmlformats.org/officeDocument/2006/relationships/image" Target="../media/image18.png"/><Relationship Id="rId1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microsoft.com/office/2007/relationships/hdphoto" Target="../media/hdphoto10.wdp"/><Relationship Id="rId3" Type="http://schemas.openxmlformats.org/officeDocument/2006/relationships/image" Target="../media/image14.png"/><Relationship Id="rId7" Type="http://schemas.openxmlformats.org/officeDocument/2006/relationships/image" Target="../media/image8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microsoft.com/office/2007/relationships/hdphoto" Target="../media/hdphoto5.wdp"/><Relationship Id="rId11" Type="http://schemas.openxmlformats.org/officeDocument/2006/relationships/image" Target="../media/image26.png"/><Relationship Id="rId5" Type="http://schemas.openxmlformats.org/officeDocument/2006/relationships/image" Target="../media/image15.png"/><Relationship Id="rId10" Type="http://schemas.openxmlformats.org/officeDocument/2006/relationships/image" Target="../media/image18.png"/><Relationship Id="rId4" Type="http://schemas.microsoft.com/office/2007/relationships/hdphoto" Target="../media/hdphoto4.wdp"/><Relationship Id="rId9" Type="http://schemas.openxmlformats.org/officeDocument/2006/relationships/image" Target="../media/image17.png"/><Relationship Id="rId1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mailto:info@gc.gov.ua" TargetMode="External"/><Relationship Id="rId4" Type="http://schemas.openxmlformats.org/officeDocument/2006/relationships/hyperlink" Target="https://www.gc.gov.u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ject 4">
            <a:extLst>
              <a:ext uri="{FF2B5EF4-FFF2-40B4-BE49-F238E27FC236}">
                <a16:creationId xmlns:a16="http://schemas.microsoft.com/office/drawing/2014/main" id="{C4D036C3-9405-2C9C-A41D-60C732A73DB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564296" y="6830981"/>
            <a:ext cx="4723704" cy="3414741"/>
          </a:xfrm>
          <a:prstGeom prst="rect">
            <a:avLst/>
          </a:prstGeom>
          <a:effectLst>
            <a:outerShdw blurRad="1270000" dist="50800" dir="21540000" algn="ctr" rotWithShape="0">
              <a:schemeClr val="tx2"/>
            </a:outerShdw>
          </a:effectLst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1200" y="3771900"/>
            <a:ext cx="15049959" cy="21702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8900"/>
              </a:lnSpc>
              <a:spcBef>
                <a:spcPts val="95"/>
              </a:spcBef>
            </a:pPr>
            <a:r>
              <a:rPr lang="uk-UA" sz="4400" b="1" spc="665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Стан нормотворчої роботи КРАІЛ у зв'язку із внесеними змінами до ЗУ «Про рекламу»</a:t>
            </a:r>
            <a:endParaRPr sz="4400" b="1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34495" y="9029700"/>
            <a:ext cx="2733906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700" b="1" i="0" u="none" strike="noStrike" kern="1200" cap="none" spc="35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Київ</a:t>
            </a:r>
            <a:r>
              <a:rPr kumimoji="0" lang="en-US" sz="2700" b="1" i="0" u="none" strike="noStrike" kern="1200" cap="none" spc="35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sz="2700" b="1" i="0" u="none" strike="noStrike" kern="1200" cap="none" spc="35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2023</a:t>
            </a:r>
            <a:r>
              <a:rPr kumimoji="0" sz="2700" b="1" i="0" u="none" strike="noStrike" kern="1200" cap="none" spc="-2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endParaRPr kumimoji="0" sz="27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B5DEED7-73AA-2BE3-493D-FD18709AA5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495300"/>
            <a:ext cx="1140051" cy="1170533"/>
          </a:xfrm>
          <a:prstGeom prst="rect">
            <a:avLst/>
          </a:prstGeom>
        </p:spPr>
      </p:pic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9DAD7035-78E4-D5C9-4CFA-9F771478BD3F}"/>
              </a:ext>
            </a:extLst>
          </p:cNvPr>
          <p:cNvSpPr/>
          <p:nvPr/>
        </p:nvSpPr>
        <p:spPr>
          <a:xfrm>
            <a:off x="2061754" y="722858"/>
            <a:ext cx="4953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Комісія з регулювання азартних ігор та лотерей</a:t>
            </a:r>
            <a:endParaRPr lang="en-US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478753B6-C907-69CD-27D6-8500C019DA3A}"/>
              </a:ext>
            </a:extLst>
          </p:cNvPr>
          <p:cNvSpPr/>
          <p:nvPr/>
        </p:nvSpPr>
        <p:spPr>
          <a:xfrm>
            <a:off x="3581400" y="7445704"/>
            <a:ext cx="10210800" cy="10370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Департамент методології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564294" y="6872260"/>
            <a:ext cx="4723704" cy="341473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76612" y="1617356"/>
            <a:ext cx="13182600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  <a:tabLst>
                <a:tab pos="1337310" algn="l"/>
              </a:tabLst>
            </a:pPr>
            <a:r>
              <a:rPr lang="ru-RU" sz="2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Закон 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«Про 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державне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регулювання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щодо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проведення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азартних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ігор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 (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далі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Закон про 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азартні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ігри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uk-UA" sz="2800" b="1" spc="254" dirty="0">
              <a:solidFill>
                <a:srgbClr val="3C3C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13995" marR="0" lvl="0" indent="0" algn="l" defTabSz="914400" rtl="0" eaLnBrk="1" fontAlgn="auto" latinLnBrk="0" hangingPunct="1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2200" b="1" i="0" u="none" strike="noStrike" kern="1200" cap="none" spc="-25" normalizeH="0" baseline="0" noProof="0" dirty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pPr marL="21399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sz="2200" b="1" i="0" u="none" strike="noStrike" kern="1200" cap="none" spc="-25" normalizeH="0" baseline="0" noProof="0" dirty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52600" y="603643"/>
            <a:ext cx="5035832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1200" cap="none" spc="25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Попереднє регулювання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BD5EFD6-D2BD-F57B-E75E-E4026851E9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974" y="240233"/>
            <a:ext cx="1140051" cy="117053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8C37DF3-B469-A118-4E75-4E306D66504B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52600" y="1465960"/>
            <a:ext cx="1266589" cy="1237042"/>
          </a:xfrm>
          <a:prstGeom prst="rect">
            <a:avLst/>
          </a:prstGeom>
        </p:spPr>
      </p:pic>
      <p:cxnSp>
        <p:nvCxnSpPr>
          <p:cNvPr id="10" name="Сполучна лінія уступом 9">
            <a:extLst>
              <a:ext uri="{FF2B5EF4-FFF2-40B4-BE49-F238E27FC236}">
                <a16:creationId xmlns:a16="http://schemas.microsoft.com/office/drawing/2014/main" id="{17EB03F8-3F2C-5537-C1DE-C557DE072515}"/>
              </a:ext>
            </a:extLst>
          </p:cNvPr>
          <p:cNvCxnSpPr/>
          <p:nvPr/>
        </p:nvCxnSpPr>
        <p:spPr>
          <a:xfrm rot="16200000" flipH="1">
            <a:off x="2660058" y="2403672"/>
            <a:ext cx="887546" cy="1435873"/>
          </a:xfrm>
          <a:prstGeom prst="bentConnector2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376B88D-B3D9-DBBE-734F-FD3E775606ED}"/>
              </a:ext>
            </a:extLst>
          </p:cNvPr>
          <p:cNvSpPr txBox="1"/>
          <p:nvPr/>
        </p:nvSpPr>
        <p:spPr>
          <a:xfrm>
            <a:off x="3962400" y="2705666"/>
            <a:ext cx="13374546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Стаття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59</a:t>
            </a:r>
          </a:p>
          <a:p>
            <a:pPr algn="just"/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Встановлено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відповідальність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порушення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вимог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законодавства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про рекламу </a:t>
            </a:r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азартних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ігор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організаторів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азартних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ігор</a:t>
            </a:r>
            <a:endParaRPr lang="ru-RU" sz="20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Фінансові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санкції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передбачені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цією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статтею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застосовуються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рішенням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Уповноваженого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органу (КРАІЛ) у порядку, </a:t>
            </a:r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передбаченому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000" b="0" i="0" u="sng" dirty="0" err="1">
                <a:solidFill>
                  <a:srgbClr val="231F2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статтею</a:t>
            </a:r>
            <a:r>
              <a:rPr lang="ru-RU" sz="2000" b="0" i="0" u="sng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58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0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цього</a:t>
            </a: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Закону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ПРИКІНЦЕВІ ТА ПЕРЕХІДНІ ПОЛОЖЕННЯ</a:t>
            </a:r>
          </a:p>
          <a:p>
            <a:pPr algn="just"/>
            <a:r>
              <a:rPr lang="uk-UA" sz="2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Закон України "Про рекламу" доповнено новою статтею «22¹. Реклама азартних ігор, організаторів азартних ігор».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5F78428-D8AA-587D-7C15-20A4538ADD5E}"/>
              </a:ext>
            </a:extLst>
          </p:cNvPr>
          <p:cNvSpPr txBox="1"/>
          <p:nvPr/>
        </p:nvSpPr>
        <p:spPr>
          <a:xfrm>
            <a:off x="3371849" y="6029121"/>
            <a:ext cx="1359825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Порядок застосування Комісією з регулювання азартних ігор та лотерей фінансових санкцій (штрафів), затверджений постановою Кабінету Міністрів України від 09 лютого 2022 року № 101 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81F69F0-FFCE-ACC8-1681-E40B5A02DDAE}"/>
              </a:ext>
            </a:extLst>
          </p:cNvPr>
          <p:cNvPicPr>
            <a:picLocks noChangeAspect="1"/>
          </p:cNvPicPr>
          <p:nvPr/>
        </p:nvPicPr>
        <p:blipFill>
          <a:blip r:embed="rId7">
            <a:biLevel thresh="75000"/>
          </a:blip>
          <a:stretch>
            <a:fillRect/>
          </a:stretch>
        </p:blipFill>
        <p:spPr>
          <a:xfrm>
            <a:off x="1752600" y="6183541"/>
            <a:ext cx="1066800" cy="1093559"/>
          </a:xfrm>
          <a:prstGeom prst="rect">
            <a:avLst/>
          </a:prstGeom>
        </p:spPr>
      </p:pic>
      <p:cxnSp>
        <p:nvCxnSpPr>
          <p:cNvPr id="17" name="Сполучна лінія уступом 9">
            <a:extLst>
              <a:ext uri="{FF2B5EF4-FFF2-40B4-BE49-F238E27FC236}">
                <a16:creationId xmlns:a16="http://schemas.microsoft.com/office/drawing/2014/main" id="{B513FC93-1CE1-07BF-082A-710A6E7787B6}"/>
              </a:ext>
            </a:extLst>
          </p:cNvPr>
          <p:cNvCxnSpPr/>
          <p:nvPr/>
        </p:nvCxnSpPr>
        <p:spPr>
          <a:xfrm rot="16200000" flipH="1">
            <a:off x="2575415" y="7035883"/>
            <a:ext cx="887546" cy="1435873"/>
          </a:xfrm>
          <a:prstGeom prst="bentConnector2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89BF2D8-E3C4-6CA8-7F6D-F5CA71371EC9}"/>
              </a:ext>
            </a:extLst>
          </p:cNvPr>
          <p:cNvSpPr txBox="1"/>
          <p:nvPr/>
        </p:nvSpPr>
        <p:spPr>
          <a:xfrm>
            <a:off x="4078708" y="7723950"/>
            <a:ext cx="131424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Порядок визначає механізм застосування КРАІЛ фінансових санкцій (штрафів), передбачених статтями 58 та 59 Закону України “Про державне регулювання діяльності щодо організації та проведення азартних ігор”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05000" y="559254"/>
            <a:ext cx="7239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1200" cap="none" spc="27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Чим зумовлена потреба у змінах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09850" y="1880406"/>
            <a:ext cx="14893825" cy="3130985"/>
          </a:xfrm>
          <a:prstGeom prst="rect">
            <a:avLst/>
          </a:prstGeom>
        </p:spPr>
        <p:txBody>
          <a:bodyPr vert="horz" wrap="square" lIns="0" tIns="17462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375"/>
              </a:spcBef>
            </a:pPr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Закон </a:t>
            </a:r>
            <a:r>
              <a:rPr lang="ru-RU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України</a:t>
            </a:r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від</a:t>
            </a:r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30.05.2023 № 3136-ІХ </a:t>
            </a:r>
            <a:r>
              <a:rPr lang="uk-UA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«Про внесення змін до Закону України «Про рекламу» та інших законів України щодо імплементації норм європейського законодавства у національне законодавство України шляхом імплементації окремих положень законодавства Європейського Союзу у сфері аудіовізуальної реклами (Європейської конвенції про транскордонне телебачення, Директиви Європейського парламенту та Ради 2010/13/ЄС про аудіовізуальні </a:t>
            </a:r>
            <a:r>
              <a:rPr lang="uk-UA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медіапослуги</a:t>
            </a:r>
            <a:r>
              <a:rPr lang="uk-UA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від 10 березня 2010 року із змінами, внесеними Директивою (ЄС) 2018/1808 від 14 листопада 2018 року)» (далі – </a:t>
            </a:r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Закон </a:t>
            </a:r>
            <a:r>
              <a:rPr lang="ru-RU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України</a:t>
            </a:r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«Про </a:t>
            </a:r>
            <a:r>
              <a:rPr lang="ru-RU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внесення</a:t>
            </a:r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змін</a:t>
            </a:r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до Закону </a:t>
            </a:r>
            <a:r>
              <a:rPr lang="ru-RU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України</a:t>
            </a:r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«Про рекламу»</a:t>
            </a:r>
            <a:r>
              <a:rPr lang="uk-UA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sz="2400" b="1" spc="-5" dirty="0">
              <a:solidFill>
                <a:srgbClr val="3C3C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13995" marR="0" lvl="0" indent="0" algn="l" defTabSz="914400" rtl="0" eaLnBrk="1" fontAlgn="auto" latinLnBrk="0" hangingPunct="1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2200" b="1" i="0" u="none" strike="noStrike" kern="1200" cap="none" spc="-25" normalizeH="0" baseline="0" noProof="0" dirty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pPr marL="21399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2200" b="1" i="0" u="none" strike="noStrike" kern="1200" cap="none" spc="-25" normalizeH="0" baseline="0" noProof="0" dirty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55199" y="7367226"/>
            <a:ext cx="14662763" cy="988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lvl="0" indent="0" algn="just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200" b="1" i="0" u="none" strike="noStrike" kern="1200" cap="none" spc="254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КРАІЛ надано повноваження здійснення к</a:t>
            </a:r>
            <a:r>
              <a:rPr lang="ru-RU" sz="2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онтролю</a:t>
            </a:r>
            <a:r>
              <a:rPr lang="ru-RU" sz="2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22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дотриманням</a:t>
            </a:r>
            <a:r>
              <a:rPr lang="ru-RU" sz="2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законодавства</a:t>
            </a:r>
            <a:r>
              <a:rPr lang="ru-RU" sz="2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2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про рекламу </a:t>
            </a:r>
            <a:r>
              <a:rPr lang="ru-RU" sz="2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щодо</a:t>
            </a:r>
            <a:r>
              <a:rPr lang="ru-RU" sz="2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реклами</a:t>
            </a:r>
            <a:r>
              <a:rPr lang="ru-RU" sz="2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сфері</a:t>
            </a:r>
            <a:r>
              <a:rPr lang="ru-RU" sz="2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2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проведення</a:t>
            </a:r>
            <a:r>
              <a:rPr lang="ru-RU" sz="2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азартних</a:t>
            </a:r>
            <a:r>
              <a:rPr lang="en-US" sz="2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ігор</a:t>
            </a:r>
            <a:endParaRPr kumimoji="0" lang="en-US" sz="2200" b="1" i="0" u="none" strike="noStrike" kern="1200" cap="none" spc="254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304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254" normalizeH="0" baseline="0" noProof="0" dirty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A17A9AC-7F88-D4A3-7B98-4CAF6D475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95844"/>
            <a:ext cx="1140051" cy="1170533"/>
          </a:xfrm>
          <a:prstGeom prst="rect">
            <a:avLst/>
          </a:prstGeom>
        </p:spPr>
      </p:pic>
      <p:pic>
        <p:nvPicPr>
          <p:cNvPr id="8" name="object 4">
            <a:extLst>
              <a:ext uri="{FF2B5EF4-FFF2-40B4-BE49-F238E27FC236}">
                <a16:creationId xmlns:a16="http://schemas.microsoft.com/office/drawing/2014/main" id="{686C5FE0-DA97-9FB5-9651-B591D27C9C48}"/>
              </a:ext>
            </a:extLst>
          </p:cNvPr>
          <p:cNvPicPr/>
          <p:nvPr/>
        </p:nvPicPr>
        <p:blipFill>
          <a:blip r:embed="rId3" cstate="print">
            <a:grayscl/>
          </a:blip>
          <a:stretch>
            <a:fillRect/>
          </a:stretch>
        </p:blipFill>
        <p:spPr>
          <a:xfrm>
            <a:off x="13377461" y="6699223"/>
            <a:ext cx="4723704" cy="3414741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25F9B1A-DC6A-9670-D815-31B724A30FED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34974" y="2143102"/>
            <a:ext cx="1140051" cy="1127949"/>
          </a:xfrm>
          <a:prstGeom prst="rect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6266451-0AAC-4563-9D0E-9E841682894C}"/>
              </a:ext>
            </a:extLst>
          </p:cNvPr>
          <p:cNvSpPr txBox="1"/>
          <p:nvPr/>
        </p:nvSpPr>
        <p:spPr>
          <a:xfrm rot="19977477">
            <a:off x="1096701" y="6834335"/>
            <a:ext cx="11400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endParaRPr lang="uk-UA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41527E38-DCD6-4F80-8386-6B767D2CFA03}"/>
              </a:ext>
            </a:extLst>
          </p:cNvPr>
          <p:cNvSpPr>
            <a:spLocks noChangeAspect="1"/>
          </p:cNvSpPr>
          <p:nvPr/>
        </p:nvSpPr>
        <p:spPr>
          <a:xfrm>
            <a:off x="1500339" y="7271459"/>
            <a:ext cx="1024457" cy="994151"/>
          </a:xfrm>
          <a:prstGeom prst="ellipse">
            <a:avLst/>
          </a:prstGeom>
          <a:blipFill>
            <a:blip r:embed="rId6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5000" r="-15000"/>
            </a:stretch>
          </a:blipFill>
          <a:ln>
            <a:noFill/>
          </a:ln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uk-UA"/>
          </a:p>
        </p:txBody>
      </p:sp>
      <p:grpSp>
        <p:nvGrpSpPr>
          <p:cNvPr id="14" name="Групувати 13">
            <a:extLst>
              <a:ext uri="{FF2B5EF4-FFF2-40B4-BE49-F238E27FC236}">
                <a16:creationId xmlns:a16="http://schemas.microsoft.com/office/drawing/2014/main" id="{91BDA538-1740-0E65-34FC-4AF65720543B}"/>
              </a:ext>
            </a:extLst>
          </p:cNvPr>
          <p:cNvGrpSpPr/>
          <p:nvPr/>
        </p:nvGrpSpPr>
        <p:grpSpPr>
          <a:xfrm>
            <a:off x="2491550" y="4762945"/>
            <a:ext cx="13053250" cy="2404202"/>
            <a:chOff x="3613316" y="923545"/>
            <a:chExt cx="4818346" cy="1855256"/>
          </a:xfrm>
          <a:noFill/>
        </p:grpSpPr>
        <p:sp>
          <p:nvSpPr>
            <p:cNvPr id="16" name="Округлений прямокутник 48">
              <a:extLst>
                <a:ext uri="{FF2B5EF4-FFF2-40B4-BE49-F238E27FC236}">
                  <a16:creationId xmlns:a16="http://schemas.microsoft.com/office/drawing/2014/main" id="{978FEACB-5B7B-6689-F9C7-91351DBF8401}"/>
                </a:ext>
              </a:extLst>
            </p:cNvPr>
            <p:cNvSpPr/>
            <p:nvPr/>
          </p:nvSpPr>
          <p:spPr>
            <a:xfrm>
              <a:off x="4043740" y="923545"/>
              <a:ext cx="4387922" cy="1855256"/>
            </a:xfrm>
            <a:prstGeom prst="roundRect">
              <a:avLst/>
            </a:prstGeom>
            <a:grpFill/>
            <a:ln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uk-UA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Прямокутник 16">
              <a:extLst>
                <a:ext uri="{FF2B5EF4-FFF2-40B4-BE49-F238E27FC236}">
                  <a16:creationId xmlns:a16="http://schemas.microsoft.com/office/drawing/2014/main" id="{41D29B88-E066-4AD3-4F97-A21DB7611E84}"/>
                </a:ext>
              </a:extLst>
            </p:cNvPr>
            <p:cNvSpPr/>
            <p:nvPr/>
          </p:nvSpPr>
          <p:spPr>
            <a:xfrm>
              <a:off x="5513523" y="1931800"/>
              <a:ext cx="1345066" cy="546256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uk-UA" sz="20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02.07.2023</a:t>
              </a:r>
            </a:p>
            <a:p>
              <a:pPr algn="ctr"/>
              <a:r>
                <a:rPr lang="uk-UA" sz="20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Набрав чинності </a:t>
              </a:r>
            </a:p>
          </p:txBody>
        </p:sp>
        <p:sp>
          <p:nvSpPr>
            <p:cNvPr id="18" name="Прямокутник 17">
              <a:extLst>
                <a:ext uri="{FF2B5EF4-FFF2-40B4-BE49-F238E27FC236}">
                  <a16:creationId xmlns:a16="http://schemas.microsoft.com/office/drawing/2014/main" id="{39F2416E-83E5-0A2D-0D4B-1258A0DD1A7D}"/>
                </a:ext>
              </a:extLst>
            </p:cNvPr>
            <p:cNvSpPr/>
            <p:nvPr/>
          </p:nvSpPr>
          <p:spPr>
            <a:xfrm>
              <a:off x="3613316" y="2042187"/>
              <a:ext cx="1643827" cy="546256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uk-UA" sz="20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30.05.2023</a:t>
              </a:r>
            </a:p>
            <a:p>
              <a:pPr algn="ctr"/>
              <a:r>
                <a:rPr lang="uk-UA" sz="20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Прийнятий</a:t>
              </a:r>
              <a:r>
                <a:rPr lang="ru-RU" sz="20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ВРУ </a:t>
              </a:r>
              <a:endParaRPr lang="uk-UA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9" name="Picture 8" descr="Free icons - Free vector icons - Free SVG, PSD, PNG, EPS, Ai &amp; Icon Font">
            <a:extLst>
              <a:ext uri="{FF2B5EF4-FFF2-40B4-BE49-F238E27FC236}">
                <a16:creationId xmlns:a16="http://schemas.microsoft.com/office/drawing/2014/main" id="{72B178D8-2A90-4382-8D16-FAED803AA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290" y="5065246"/>
            <a:ext cx="1173999" cy="9469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</p:pic>
      <p:pic>
        <p:nvPicPr>
          <p:cNvPr id="20" name="Picture 2" descr="High Risk Icon – Free Download, PNG and Vector">
            <a:extLst>
              <a:ext uri="{FF2B5EF4-FFF2-40B4-BE49-F238E27FC236}">
                <a16:creationId xmlns:a16="http://schemas.microsoft.com/office/drawing/2014/main" id="{11545A97-8B37-40BC-AC6A-1EDCAAE5A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4478" y="5007823"/>
            <a:ext cx="837229" cy="796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4D1BEFF0-561E-16DC-BDB3-CBE4BE967C53}"/>
              </a:ext>
            </a:extLst>
          </p:cNvPr>
          <p:cNvSpPr txBox="1"/>
          <p:nvPr/>
        </p:nvSpPr>
        <p:spPr>
          <a:xfrm>
            <a:off x="12356343" y="6074623"/>
            <a:ext cx="40521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1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02.10.2023</a:t>
            </a:r>
          </a:p>
          <a:p>
            <a:pPr algn="ctr"/>
            <a:r>
              <a:rPr lang="uk-UA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Вводиться в дію</a:t>
            </a:r>
            <a:r>
              <a:rPr lang="uk-UA" sz="1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5" name="Picture 32" descr="Legal encyclopedia, lawbook, law book online, law record, police law book  icon">
            <a:extLst>
              <a:ext uri="{FF2B5EF4-FFF2-40B4-BE49-F238E27FC236}">
                <a16:creationId xmlns:a16="http://schemas.microsoft.com/office/drawing/2014/main" id="{D0305574-F88D-B69D-44B5-1C96B0228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570" y="5170745"/>
            <a:ext cx="869205" cy="867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564294" y="6872263"/>
            <a:ext cx="4723704" cy="3414736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752599" y="431677"/>
            <a:ext cx="11353801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1200" cap="none" spc="25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Необхідні зміни законодавства у зв'язку із отриманням нових повноважень</a:t>
            </a:r>
            <a:endParaRPr kumimoji="0" lang="en-US" sz="2800" b="0" i="0" u="none" strike="noStrike" kern="1200" cap="none" spc="25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13995" marR="0" lvl="0" indent="0" algn="l" defTabSz="914400" rtl="0" eaLnBrk="1" fontAlgn="auto" latinLnBrk="0" hangingPunct="1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2200" b="1" i="0" u="none" strike="noStrike" kern="1200" cap="none" spc="-25" normalizeH="0" baseline="0" noProof="0" dirty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pPr marL="21399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sz="2200" b="1" i="0" u="none" strike="noStrike" kern="1200" cap="none" spc="-25" normalizeH="0" baseline="0" noProof="0" dirty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3962F7D-FEC6-82D8-3736-4CB866503F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889" y="283920"/>
            <a:ext cx="1140051" cy="1170533"/>
          </a:xfrm>
          <a:prstGeom prst="rect">
            <a:avLst/>
          </a:prstGeom>
        </p:spPr>
      </p:pic>
      <p:sp>
        <p:nvSpPr>
          <p:cNvPr id="9" name="Овал 8">
            <a:extLst>
              <a:ext uri="{FF2B5EF4-FFF2-40B4-BE49-F238E27FC236}">
                <a16:creationId xmlns:a16="http://schemas.microsoft.com/office/drawing/2014/main" id="{E2EC8620-494C-EEBF-36F4-8B72F19A7B04}"/>
              </a:ext>
            </a:extLst>
          </p:cNvPr>
          <p:cNvSpPr/>
          <p:nvPr/>
        </p:nvSpPr>
        <p:spPr>
          <a:xfrm>
            <a:off x="6171727" y="1419711"/>
            <a:ext cx="5638799" cy="198852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проєкт Закону України «Про внесення змін до деяких законів України щодо адміністративної процедури у сфері організації та проведення азартних ігор і у лотерейній сфері»</a:t>
            </a:r>
            <a:endParaRPr lang="uk-U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6849C2AC-A0AC-C0CF-827D-B44EDA0E8BF0}"/>
              </a:ext>
            </a:extLst>
          </p:cNvPr>
          <p:cNvSpPr/>
          <p:nvPr/>
        </p:nvSpPr>
        <p:spPr>
          <a:xfrm>
            <a:off x="12760921" y="4123682"/>
            <a:ext cx="4723704" cy="198852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проєкт рішення КРАІЛ «Про затвердження Порядку отримання інформації Комісією з регулювання азартних ігор та лотерей»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134AF330-CDB2-5D7A-B921-BF3BE29088E9}"/>
              </a:ext>
            </a:extLst>
          </p:cNvPr>
          <p:cNvSpPr/>
          <p:nvPr/>
        </p:nvSpPr>
        <p:spPr>
          <a:xfrm>
            <a:off x="523751" y="4274385"/>
            <a:ext cx="5321372" cy="208653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8775" algn="ctr">
              <a:lnSpc>
                <a:spcPct val="115000"/>
              </a:lnSpc>
              <a:spcAft>
                <a:spcPts val="1000"/>
              </a:spcAft>
            </a:pPr>
            <a:r>
              <a:rPr lang="uk-UA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проєкт постанови Кабінету Міністрів України </a:t>
            </a:r>
            <a:r>
              <a:rPr lang="uk-UA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«Про внесення зміни до пункту 4 Положення про Комісію з регулювання азартних ігор та лотерей»</a:t>
            </a:r>
            <a:endParaRPr lang="uk-UA" sz="18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F4D344DD-84E8-D61F-6B7F-410F951A1ADF}"/>
              </a:ext>
            </a:extLst>
          </p:cNvPr>
          <p:cNvSpPr/>
          <p:nvPr/>
        </p:nvSpPr>
        <p:spPr>
          <a:xfrm>
            <a:off x="6478394" y="7046855"/>
            <a:ext cx="5485005" cy="213781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проєкт постанови Кабінету Міністрів України «Про внесення змін до Порядку застосування Комісією з регулювання азартних ігор та лотерей фінансових санкцій (штрафів)»</a:t>
            </a:r>
          </a:p>
        </p:txBody>
      </p:sp>
      <p:sp>
        <p:nvSpPr>
          <p:cNvPr id="17" name="Стрілка: вправо 16">
            <a:extLst>
              <a:ext uri="{FF2B5EF4-FFF2-40B4-BE49-F238E27FC236}">
                <a16:creationId xmlns:a16="http://schemas.microsoft.com/office/drawing/2014/main" id="{CE4738CF-CA26-BAD7-CA15-7634FACFE381}"/>
              </a:ext>
            </a:extLst>
          </p:cNvPr>
          <p:cNvSpPr/>
          <p:nvPr/>
        </p:nvSpPr>
        <p:spPr>
          <a:xfrm>
            <a:off x="11782562" y="5005901"/>
            <a:ext cx="747576" cy="623497"/>
          </a:xfrm>
          <a:prstGeom prst="rightArrow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трілка: вправо 18">
            <a:extLst>
              <a:ext uri="{FF2B5EF4-FFF2-40B4-BE49-F238E27FC236}">
                <a16:creationId xmlns:a16="http://schemas.microsoft.com/office/drawing/2014/main" id="{E677392B-A046-918F-120E-F022C4E0D357}"/>
              </a:ext>
            </a:extLst>
          </p:cNvPr>
          <p:cNvSpPr/>
          <p:nvPr/>
        </p:nvSpPr>
        <p:spPr>
          <a:xfrm rot="16200000">
            <a:off x="8821223" y="3496102"/>
            <a:ext cx="656582" cy="598578"/>
          </a:xfrm>
          <a:prstGeom prst="rightArrow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Стрілка: вправо 19">
            <a:extLst>
              <a:ext uri="{FF2B5EF4-FFF2-40B4-BE49-F238E27FC236}">
                <a16:creationId xmlns:a16="http://schemas.microsoft.com/office/drawing/2014/main" id="{9894A4D5-F0D4-7ABA-16C0-5FDB22ACE493}"/>
              </a:ext>
            </a:extLst>
          </p:cNvPr>
          <p:cNvSpPr/>
          <p:nvPr/>
        </p:nvSpPr>
        <p:spPr>
          <a:xfrm rot="10800000">
            <a:off x="6109280" y="4931018"/>
            <a:ext cx="738227" cy="674699"/>
          </a:xfrm>
          <a:prstGeom prst="rightArrow">
            <a:avLst>
              <a:gd name="adj1" fmla="val 50000"/>
              <a:gd name="adj2" fmla="val 54235"/>
            </a:avLst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16953F1C-60DA-AEEE-6BAC-3DABC675DEDC}"/>
              </a:ext>
            </a:extLst>
          </p:cNvPr>
          <p:cNvSpPr/>
          <p:nvPr/>
        </p:nvSpPr>
        <p:spPr>
          <a:xfrm>
            <a:off x="7106658" y="4274385"/>
            <a:ext cx="4519488" cy="198852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Закон України «Про внесення змін до Закону України «Про рекламу»</a:t>
            </a:r>
            <a:endParaRPr lang="uk-UA" sz="2400" dirty="0">
              <a:solidFill>
                <a:schemeClr val="tx1"/>
              </a:solidFill>
            </a:endParaRPr>
          </a:p>
        </p:txBody>
      </p:sp>
      <p:sp>
        <p:nvSpPr>
          <p:cNvPr id="22" name="Стрілка: униз 21">
            <a:extLst>
              <a:ext uri="{FF2B5EF4-FFF2-40B4-BE49-F238E27FC236}">
                <a16:creationId xmlns:a16="http://schemas.microsoft.com/office/drawing/2014/main" id="{8D3E7CAE-7437-CBC3-517D-97213CA32080}"/>
              </a:ext>
            </a:extLst>
          </p:cNvPr>
          <p:cNvSpPr/>
          <p:nvPr/>
        </p:nvSpPr>
        <p:spPr>
          <a:xfrm>
            <a:off x="8937712" y="6360916"/>
            <a:ext cx="609600" cy="602681"/>
          </a:xfrm>
          <a:prstGeom prst="downArrow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24" name="Picture 10" descr="Notes free vector icons designed by Freepik | Free icons, Vector icon  design, Instagram highlight icons">
            <a:extLst>
              <a:ext uri="{FF2B5EF4-FFF2-40B4-BE49-F238E27FC236}">
                <a16:creationId xmlns:a16="http://schemas.microsoft.com/office/drawing/2014/main" id="{3951A94A-E285-8A9A-52A4-B4E838E61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4294" y="2211887"/>
            <a:ext cx="1025773" cy="100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Survation | Majority (67%) of British business leaders surveyed agree that  people seeking asylum should be able to work after waiting 6 months for a  decision | Survation">
            <a:extLst>
              <a:ext uri="{FF2B5EF4-FFF2-40B4-BE49-F238E27FC236}">
                <a16:creationId xmlns:a16="http://schemas.microsoft.com/office/drawing/2014/main" id="{88023170-44BB-9888-4433-FD6E3031C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892" y="2385074"/>
            <a:ext cx="874067" cy="992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Icon-Financial-Services | Accolade Technology - Intelligent Host ...">
            <a:extLst>
              <a:ext uri="{FF2B5EF4-FFF2-40B4-BE49-F238E27FC236}">
                <a16:creationId xmlns:a16="http://schemas.microsoft.com/office/drawing/2014/main" id="{8DD7AFF3-E7B5-6FCF-32B7-C81BDA341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5589" y="7236913"/>
            <a:ext cx="1123181" cy="878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>
            <a:extLst>
              <a:ext uri="{FF2B5EF4-FFF2-40B4-BE49-F238E27FC236}">
                <a16:creationId xmlns:a16="http://schemas.microsoft.com/office/drawing/2014/main" id="{040534B0-FFB5-3630-0043-3FE944C68A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926" y="7679372"/>
            <a:ext cx="877347" cy="840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19">
            <a:extLst>
              <a:ext uri="{FF2B5EF4-FFF2-40B4-BE49-F238E27FC236}">
                <a16:creationId xmlns:a16="http://schemas.microsoft.com/office/drawing/2014/main" id="{B3A8FB96-84D1-4D80-A9FB-36BF76F1F780}"/>
              </a:ext>
            </a:extLst>
          </p:cNvPr>
          <p:cNvSpPr/>
          <p:nvPr/>
        </p:nvSpPr>
        <p:spPr>
          <a:xfrm>
            <a:off x="3722122" y="6004552"/>
            <a:ext cx="13241574" cy="25287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uk-UA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Статтю 3 доповнено новою частиною четвертою такого змісту:</a:t>
            </a:r>
            <a:endParaRPr lang="uk-UA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uk-UA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«4. Відносини щодо прийняття, набрання чинності, оскарження, виконання та припинення дії адміністративних актів, у тому </a:t>
            </a:r>
            <a:r>
              <a:rPr lang="uk-UA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числі щодо здійснення контролю за дотриманням законодавства про рекламу</a:t>
            </a:r>
            <a:r>
              <a:rPr lang="uk-UA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у сфері організації та проведення азартних ігор регулюються Законом України «Про адміністративну процедуру» з урахуванням особливостей, визначених цим Законом.»</a:t>
            </a:r>
            <a:endParaRPr lang="uk-UA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2675" y="599500"/>
            <a:ext cx="14222192" cy="558800"/>
          </a:xfrm>
        </p:spPr>
        <p:txBody>
          <a:bodyPr>
            <a:normAutofit/>
          </a:bodyPr>
          <a:lstStyle/>
          <a:p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Проєкт Закону про внесення змін</a:t>
            </a: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2BFB3B38-107A-41A8-AB75-3D42100AC2B6}" type="slidenum">
              <a:rPr lang="uk-UA" smtClean="0">
                <a:solidFill>
                  <a:srgbClr val="4D4D4F">
                    <a:tint val="75000"/>
                  </a:srgbClr>
                </a:solidFill>
              </a:rPr>
              <a:pPr/>
              <a:t>5</a:t>
            </a:fld>
            <a:endParaRPr lang="uk-UA" dirty="0">
              <a:solidFill>
                <a:srgbClr val="4D4D4F">
                  <a:tint val="75000"/>
                </a:srgbClr>
              </a:solidFill>
            </a:endParaRPr>
          </a:p>
        </p:txBody>
      </p:sp>
      <p:sp>
        <p:nvSpPr>
          <p:cNvPr id="6" name="Скругленный прямоугольник 60"/>
          <p:cNvSpPr/>
          <p:nvPr/>
        </p:nvSpPr>
        <p:spPr>
          <a:xfrm>
            <a:off x="1657406" y="1807463"/>
            <a:ext cx="4129433" cy="228367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Проєкт Закону України «Про внесення змін до деяких законів України щодо адміністративної процедури у сфері організації та проведення азартних ігор і у лотерейній сфері» </a:t>
            </a:r>
            <a:endParaRPr lang="ru-RU" sz="1976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увати 3"/>
          <p:cNvGrpSpPr/>
          <p:nvPr/>
        </p:nvGrpSpPr>
        <p:grpSpPr>
          <a:xfrm>
            <a:off x="6381247" y="1774566"/>
            <a:ext cx="11103378" cy="2471778"/>
            <a:chOff x="2814319" y="1223895"/>
            <a:chExt cx="7101507" cy="1751700"/>
          </a:xfrm>
        </p:grpSpPr>
        <p:pic>
          <p:nvPicPr>
            <p:cNvPr id="11" name="Picture 14" descr="Sanctions Icon Images, Stock Photos &amp; Vectors | Shutterstock">
              <a:extLst>
                <a:ext uri="{FF2B5EF4-FFF2-40B4-BE49-F238E27FC236}">
                  <a16:creationId xmlns:a16="http://schemas.microsoft.com/office/drawing/2014/main" id="{92DDE4AE-C95A-4989-89D9-D060BCC1020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363" b="20286"/>
            <a:stretch/>
          </p:blipFill>
          <p:spPr bwMode="auto">
            <a:xfrm>
              <a:off x="8613017" y="1329738"/>
              <a:ext cx="870538" cy="6220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Прямокутник 12"/>
            <p:cNvSpPr/>
            <p:nvPr/>
          </p:nvSpPr>
          <p:spPr>
            <a:xfrm>
              <a:off x="2923225" y="2038204"/>
              <a:ext cx="1270900" cy="5889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16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25.08.2023</a:t>
              </a:r>
            </a:p>
            <a:p>
              <a:pPr algn="ctr"/>
              <a:r>
                <a:rPr lang="ru-RU" sz="16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Схвалення</a:t>
              </a:r>
              <a:r>
                <a:rPr lang="ru-RU" sz="16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КРАІЛ</a:t>
              </a:r>
              <a:endPara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Округлений прямокутник 48"/>
            <p:cNvSpPr/>
            <p:nvPr/>
          </p:nvSpPr>
          <p:spPr>
            <a:xfrm>
              <a:off x="2814319" y="1223895"/>
              <a:ext cx="7101507" cy="1751700"/>
            </a:xfrm>
            <a:prstGeom prst="round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2540"/>
            </a:p>
          </p:txBody>
        </p:sp>
        <p:sp>
          <p:nvSpPr>
            <p:cNvPr id="48" name="Прямокутник 47"/>
            <p:cNvSpPr/>
            <p:nvPr/>
          </p:nvSpPr>
          <p:spPr>
            <a:xfrm>
              <a:off x="7306019" y="1969159"/>
              <a:ext cx="1196169" cy="5889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16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Жовтень- листопад 2023 </a:t>
              </a:r>
            </a:p>
            <a:p>
              <a:pPr algn="ctr"/>
              <a:r>
                <a:rPr lang="ru-RU" sz="1600" i="1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Внесення</a:t>
              </a:r>
              <a:r>
                <a:rPr lang="ru-RU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до КМУ</a:t>
              </a:r>
              <a:endParaRPr lang="uk-UA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рямокутник 25"/>
            <p:cNvSpPr/>
            <p:nvPr/>
          </p:nvSpPr>
          <p:spPr>
            <a:xfrm>
              <a:off x="3996441" y="2020055"/>
              <a:ext cx="1887398" cy="5889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kern="100" dirty="0">
                  <a:effectLst/>
                  <a:latin typeface="Arial" panose="020B0604020202020204" pitchFamily="34" charset="0"/>
                  <a:ea typeface="NSimSun" panose="02010609030101010101" pitchFamily="49" charset="-122"/>
                  <a:cs typeface="Arial" panose="020B0604020202020204" pitchFamily="34" charset="0"/>
                </a:rPr>
                <a:t>30.08.2023 </a:t>
              </a:r>
              <a:r>
                <a:rPr lang="uk-UA" sz="1600" b="1" kern="100" dirty="0">
                  <a:effectLst/>
                  <a:latin typeface="Arial" panose="020B0604020202020204" pitchFamily="34" charset="0"/>
                  <a:ea typeface="NSimSun" panose="02010609030101010101" pitchFamily="49" charset="-122"/>
                  <a:cs typeface="Arial" panose="020B0604020202020204" pitchFamily="34" charset="0"/>
                </a:rPr>
                <a:t>- 14.09.2023</a:t>
              </a:r>
            </a:p>
            <a:p>
              <a:pPr algn="ctr"/>
              <a:r>
                <a:rPr lang="ru-RU" sz="16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Проведення</a:t>
              </a:r>
              <a:r>
                <a:rPr lang="ru-RU" sz="16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електронних</a:t>
              </a:r>
              <a:r>
                <a:rPr lang="ru-RU" sz="16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консультацій</a:t>
              </a:r>
              <a:endPara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Прямокутник 17"/>
            <p:cNvSpPr/>
            <p:nvPr/>
          </p:nvSpPr>
          <p:spPr>
            <a:xfrm>
              <a:off x="5717890" y="1953545"/>
              <a:ext cx="1770176" cy="9581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16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Вересень – жовтень 2023</a:t>
              </a:r>
            </a:p>
            <a:p>
              <a:pPr algn="ctr"/>
              <a:r>
                <a:rPr lang="ru-RU" sz="1600" i="1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Погодження</a:t>
              </a:r>
              <a:r>
                <a:rPr lang="ru-RU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i="1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заінтересованими</a:t>
              </a:r>
              <a:r>
                <a:rPr lang="ru-RU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органами</a:t>
              </a:r>
              <a:endParaRPr lang="uk-UA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9260" y="1343664"/>
              <a:ext cx="661761" cy="63555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0023B18-04FB-4F21-A23A-224444B1C6BD}"/>
              </a:ext>
            </a:extLst>
          </p:cNvPr>
          <p:cNvSpPr txBox="1"/>
          <p:nvPr/>
        </p:nvSpPr>
        <p:spPr>
          <a:xfrm>
            <a:off x="4393649" y="4870629"/>
            <a:ext cx="9500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Проєктом Закону передбачається внесення змін до Закону про азартні ігри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63">
            <a:extLst>
              <a:ext uri="{FF2B5EF4-FFF2-40B4-BE49-F238E27FC236}">
                <a16:creationId xmlns:a16="http://schemas.microsoft.com/office/drawing/2014/main" id="{AE3C94B2-BC1D-412E-AC39-AC378E084514}"/>
              </a:ext>
            </a:extLst>
          </p:cNvPr>
          <p:cNvSpPr/>
          <p:nvPr/>
        </p:nvSpPr>
        <p:spPr>
          <a:xfrm>
            <a:off x="15113531" y="387654"/>
            <a:ext cx="2029348" cy="8517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</a:t>
            </a:r>
          </a:p>
          <a:p>
            <a:pPr algn="ctr"/>
            <a:r>
              <a:rPr lang="uk-UA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uk-UA" sz="1600" b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</a:t>
            </a:r>
            <a:r>
              <a:rPr lang="uk-UA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2023*</a:t>
            </a:r>
          </a:p>
        </p:txBody>
      </p:sp>
      <p:pic>
        <p:nvPicPr>
          <p:cNvPr id="27" name="Picture 12" descr="2do – For AHPs across health and social care.">
            <a:extLst>
              <a:ext uri="{FF2B5EF4-FFF2-40B4-BE49-F238E27FC236}">
                <a16:creationId xmlns:a16="http://schemas.microsoft.com/office/drawing/2014/main" id="{9A3FE767-53B1-484A-8A51-712265D02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892290"/>
            <a:ext cx="753273" cy="753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High Risk Icon – Free Download, PNG and Vector">
            <a:extLst>
              <a:ext uri="{FF2B5EF4-FFF2-40B4-BE49-F238E27FC236}">
                <a16:creationId xmlns:a16="http://schemas.microsoft.com/office/drawing/2014/main" id="{C97DEBF2-0FF4-4698-B87A-C91CE13F1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002" y="4631463"/>
            <a:ext cx="850733" cy="85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2F95116-A9B0-3139-1DDC-5B6C7232876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8889" y="283920"/>
            <a:ext cx="1140051" cy="1170533"/>
          </a:xfrm>
          <a:prstGeom prst="rect">
            <a:avLst/>
          </a:prstGeom>
        </p:spPr>
      </p:pic>
      <p:pic>
        <p:nvPicPr>
          <p:cNvPr id="9" name="Picture 4" descr="Survation | Majority (67%) of British business leaders surveyed agree that  people seeking asylum should be able to work after waiting 6 months for a  decision | Survation">
            <a:extLst>
              <a:ext uri="{FF2B5EF4-FFF2-40B4-BE49-F238E27FC236}">
                <a16:creationId xmlns:a16="http://schemas.microsoft.com/office/drawing/2014/main" id="{9DED664C-E7B0-1D67-632B-6B677C7C9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659" y="1977402"/>
            <a:ext cx="718664" cy="662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E74EAA8-186F-7F37-7946-CA9E90A1D333}"/>
              </a:ext>
            </a:extLst>
          </p:cNvPr>
          <p:cNvSpPr txBox="1"/>
          <p:nvPr/>
        </p:nvSpPr>
        <p:spPr>
          <a:xfrm>
            <a:off x="15062026" y="2898006"/>
            <a:ext cx="22196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Грудень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2023 – 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січень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2024 </a:t>
            </a:r>
          </a:p>
          <a:p>
            <a:pPr algn="ctr"/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Прийняття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ВРУ</a:t>
            </a:r>
          </a:p>
        </p:txBody>
      </p:sp>
      <p:grpSp>
        <p:nvGrpSpPr>
          <p:cNvPr id="16" name="Группа 5">
            <a:extLst>
              <a:ext uri="{FF2B5EF4-FFF2-40B4-BE49-F238E27FC236}">
                <a16:creationId xmlns:a16="http://schemas.microsoft.com/office/drawing/2014/main" id="{F43986FF-6BED-0BBA-EF70-FDB99682EF72}"/>
              </a:ext>
            </a:extLst>
          </p:cNvPr>
          <p:cNvGrpSpPr/>
          <p:nvPr/>
        </p:nvGrpSpPr>
        <p:grpSpPr>
          <a:xfrm>
            <a:off x="11202733" y="1977402"/>
            <a:ext cx="2136516" cy="826565"/>
            <a:chOff x="159657" y="3684992"/>
            <a:chExt cx="2282984" cy="829340"/>
          </a:xfrm>
          <a:noFill/>
        </p:grpSpPr>
        <p:sp>
          <p:nvSpPr>
            <p:cNvPr id="20" name="Скругленный прямоугольник 47">
              <a:extLst>
                <a:ext uri="{FF2B5EF4-FFF2-40B4-BE49-F238E27FC236}">
                  <a16:creationId xmlns:a16="http://schemas.microsoft.com/office/drawing/2014/main" id="{B58DF718-244E-E0EB-7AFD-7F94639A9839}"/>
                </a:ext>
              </a:extLst>
            </p:cNvPr>
            <p:cNvSpPr/>
            <p:nvPr/>
          </p:nvSpPr>
          <p:spPr>
            <a:xfrm>
              <a:off x="159657" y="3684992"/>
              <a:ext cx="2282984" cy="82934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17" dirty="0">
                  <a:solidFill>
                    <a:srgbClr val="000000"/>
                  </a:solidFill>
                </a:rPr>
                <a:t>           </a:t>
              </a:r>
              <a:endParaRPr lang="en-US" sz="1317" dirty="0">
                <a:solidFill>
                  <a:srgbClr val="000000"/>
                </a:solidFill>
              </a:endParaRPr>
            </a:p>
          </p:txBody>
        </p:sp>
        <p:pic>
          <p:nvPicPr>
            <p:cNvPr id="22" name="Picture 14" descr="Cooperation Svg Png Icon Free Download (#383768) - OnlineWebFonts.COM">
              <a:extLst>
                <a:ext uri="{FF2B5EF4-FFF2-40B4-BE49-F238E27FC236}">
                  <a16:creationId xmlns:a16="http://schemas.microsoft.com/office/drawing/2014/main" id="{89824C71-24E4-11A9-8490-3EBD83D38D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731" y="3819445"/>
              <a:ext cx="697652" cy="502081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3" name="Овал 22">
            <a:extLst>
              <a:ext uri="{FF2B5EF4-FFF2-40B4-BE49-F238E27FC236}">
                <a16:creationId xmlns:a16="http://schemas.microsoft.com/office/drawing/2014/main" id="{8BAE9F95-2093-21E2-37DB-5868584492C6}"/>
              </a:ext>
            </a:extLst>
          </p:cNvPr>
          <p:cNvSpPr>
            <a:spLocks noChangeAspect="1"/>
          </p:cNvSpPr>
          <p:nvPr/>
        </p:nvSpPr>
        <p:spPr>
          <a:xfrm>
            <a:off x="13934875" y="1951756"/>
            <a:ext cx="677315" cy="677376"/>
          </a:xfrm>
          <a:prstGeom prst="ellipse">
            <a:avLst/>
          </a:prstGeom>
          <a:blipFill>
            <a:blip r:embed="rId1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sharpenSoften amount="250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40000" dist="20000" dir="5400000" rotWithShape="0">
              <a:schemeClr val="tx2">
                <a:lumMod val="60000"/>
                <a:lumOff val="40000"/>
                <a:alpha val="38000"/>
              </a:schemeClr>
            </a:outerShdw>
          </a:effectLst>
        </p:spPr>
        <p:style>
          <a:lnRef idx="1">
            <a:scrgbClr r="0" g="0" b="0"/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uk-UA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732AA80-8807-3674-6475-68509397B876}"/>
              </a:ext>
            </a:extLst>
          </p:cNvPr>
          <p:cNvSpPr txBox="1"/>
          <p:nvPr/>
        </p:nvSpPr>
        <p:spPr>
          <a:xfrm>
            <a:off x="838200" y="9279274"/>
            <a:ext cx="17221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394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k-UA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План діяльності Комісії з регулювання азартних ігор та лотерей з підготовки проєктів регуляторних актів на 2023 рік, затверджений рішенням КРАІЛ від 13 грудня 2022 року № 429</a:t>
            </a:r>
            <a:r>
              <a:rPr lang="uk-UA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(у редакції рішення Комісії з регулювання азартних ігор та лотерей від 08 серпня 2023 року № 86) (зі змінами)</a:t>
            </a:r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2" name="object 4">
            <a:extLst>
              <a:ext uri="{FF2B5EF4-FFF2-40B4-BE49-F238E27FC236}">
                <a16:creationId xmlns:a16="http://schemas.microsoft.com/office/drawing/2014/main" id="{C081796F-C83B-36BB-9ED0-F4FF4762025F}"/>
              </a:ext>
            </a:extLst>
          </p:cNvPr>
          <p:cNvPicPr/>
          <p:nvPr/>
        </p:nvPicPr>
        <p:blipFill>
          <a:blip r:embed="rId14" cstate="print">
            <a:grayscl/>
          </a:blip>
          <a:stretch>
            <a:fillRect/>
          </a:stretch>
        </p:blipFill>
        <p:spPr>
          <a:xfrm>
            <a:off x="13562821" y="6805063"/>
            <a:ext cx="4723704" cy="348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020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19">
            <a:extLst>
              <a:ext uri="{FF2B5EF4-FFF2-40B4-BE49-F238E27FC236}">
                <a16:creationId xmlns:a16="http://schemas.microsoft.com/office/drawing/2014/main" id="{B3A8FB96-84D1-4D80-A9FB-36BF76F1F780}"/>
              </a:ext>
            </a:extLst>
          </p:cNvPr>
          <p:cNvSpPr/>
          <p:nvPr/>
        </p:nvSpPr>
        <p:spPr>
          <a:xfrm>
            <a:off x="-32519" y="5829300"/>
            <a:ext cx="18320519" cy="44814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107315" indent="199390" algn="just"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49805" algn="l"/>
                <a:tab pos="2286000" algn="l"/>
                <a:tab pos="2743200" algn="l"/>
              </a:tabLst>
            </a:pPr>
            <a:endParaRPr lang="uk-UA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Arial Unicode MS" panose="020B0600070205080204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2675" y="599500"/>
            <a:ext cx="14222192" cy="558800"/>
          </a:xfrm>
        </p:spPr>
        <p:txBody>
          <a:bodyPr>
            <a:normAutofit/>
          </a:bodyPr>
          <a:lstStyle/>
          <a:p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Проєкт змін до Положення про КРАІЛ</a:t>
            </a: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2BFB3B38-107A-41A8-AB75-3D42100AC2B6}" type="slidenum">
              <a:rPr lang="uk-UA" smtClean="0">
                <a:solidFill>
                  <a:srgbClr val="4D4D4F">
                    <a:tint val="75000"/>
                  </a:srgbClr>
                </a:solidFill>
              </a:rPr>
              <a:pPr/>
              <a:t>6</a:t>
            </a:fld>
            <a:endParaRPr lang="uk-UA" dirty="0">
              <a:solidFill>
                <a:srgbClr val="4D4D4F">
                  <a:tint val="75000"/>
                </a:srgbClr>
              </a:solidFill>
            </a:endParaRPr>
          </a:p>
        </p:txBody>
      </p:sp>
      <p:sp>
        <p:nvSpPr>
          <p:cNvPr id="6" name="Скругленный прямоугольник 60"/>
          <p:cNvSpPr/>
          <p:nvPr/>
        </p:nvSpPr>
        <p:spPr>
          <a:xfrm>
            <a:off x="1657406" y="1807463"/>
            <a:ext cx="4129433" cy="228367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8775" algn="ctr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роєкт постанови Кабінету Міністрів України </a:t>
            </a:r>
            <a:r>
              <a:rPr lang="uk-U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«Про внесення зміни до пункту 4 Положення про Комісію з регулювання азартних ігор та лотерей»</a:t>
            </a:r>
          </a:p>
        </p:txBody>
      </p:sp>
      <p:grpSp>
        <p:nvGrpSpPr>
          <p:cNvPr id="4" name="Групувати 3"/>
          <p:cNvGrpSpPr/>
          <p:nvPr/>
        </p:nvGrpSpPr>
        <p:grpSpPr>
          <a:xfrm>
            <a:off x="6381247" y="1774566"/>
            <a:ext cx="11103378" cy="2471778"/>
            <a:chOff x="2814319" y="1223895"/>
            <a:chExt cx="7101507" cy="1751700"/>
          </a:xfrm>
        </p:grpSpPr>
        <p:pic>
          <p:nvPicPr>
            <p:cNvPr id="11" name="Picture 14" descr="Sanctions Icon Images, Stock Photos &amp; Vectors | Shutterstock">
              <a:extLst>
                <a:ext uri="{FF2B5EF4-FFF2-40B4-BE49-F238E27FC236}">
                  <a16:creationId xmlns:a16="http://schemas.microsoft.com/office/drawing/2014/main" id="{92DDE4AE-C95A-4989-89D9-D060BCC1020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363" b="20286"/>
            <a:stretch/>
          </p:blipFill>
          <p:spPr bwMode="auto">
            <a:xfrm>
              <a:off x="8613017" y="1329738"/>
              <a:ext cx="870538" cy="6220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Прямокутник 12"/>
            <p:cNvSpPr/>
            <p:nvPr/>
          </p:nvSpPr>
          <p:spPr>
            <a:xfrm>
              <a:off x="2923225" y="2038204"/>
              <a:ext cx="1270900" cy="4144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16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31.08.2023</a:t>
              </a:r>
            </a:p>
            <a:p>
              <a:pPr algn="ctr"/>
              <a:r>
                <a:rPr lang="ru-RU" sz="16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Схвалення</a:t>
              </a:r>
              <a:r>
                <a:rPr lang="ru-RU" sz="16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КРАІЛ</a:t>
              </a:r>
              <a:endPara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Округлений прямокутник 48"/>
            <p:cNvSpPr/>
            <p:nvPr/>
          </p:nvSpPr>
          <p:spPr>
            <a:xfrm>
              <a:off x="2814319" y="1223895"/>
              <a:ext cx="7101507" cy="1751700"/>
            </a:xfrm>
            <a:prstGeom prst="round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2540"/>
            </a:p>
          </p:txBody>
        </p:sp>
        <p:sp>
          <p:nvSpPr>
            <p:cNvPr id="48" name="Прямокутник 47"/>
            <p:cNvSpPr/>
            <p:nvPr/>
          </p:nvSpPr>
          <p:spPr>
            <a:xfrm>
              <a:off x="7306019" y="1969159"/>
              <a:ext cx="1196169" cy="5889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16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Жовтень- листопад 2023 </a:t>
              </a:r>
            </a:p>
            <a:p>
              <a:pPr algn="ctr"/>
              <a:r>
                <a:rPr lang="ru-RU" sz="1600" i="1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Внесення</a:t>
              </a:r>
              <a:r>
                <a:rPr lang="ru-RU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до КМУ</a:t>
              </a:r>
              <a:endParaRPr lang="uk-UA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рямокутник 25"/>
            <p:cNvSpPr/>
            <p:nvPr/>
          </p:nvSpPr>
          <p:spPr>
            <a:xfrm>
              <a:off x="3996441" y="2020055"/>
              <a:ext cx="1887398" cy="5889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kern="100" dirty="0">
                  <a:effectLst/>
                  <a:latin typeface="Arial" panose="020B0604020202020204" pitchFamily="34" charset="0"/>
                  <a:ea typeface="NSimSun" panose="02010609030101010101" pitchFamily="49" charset="-122"/>
                  <a:cs typeface="Arial" panose="020B0604020202020204" pitchFamily="34" charset="0"/>
                </a:rPr>
                <a:t>05.09.2023 </a:t>
              </a:r>
              <a:r>
                <a:rPr lang="uk-UA" sz="1600" b="1" kern="100" dirty="0">
                  <a:effectLst/>
                  <a:latin typeface="Arial" panose="020B0604020202020204" pitchFamily="34" charset="0"/>
                  <a:ea typeface="NSimSun" panose="02010609030101010101" pitchFamily="49" charset="-122"/>
                  <a:cs typeface="Arial" panose="020B0604020202020204" pitchFamily="34" charset="0"/>
                </a:rPr>
                <a:t>- 20.09.2023</a:t>
              </a:r>
            </a:p>
            <a:p>
              <a:pPr algn="ctr"/>
              <a:r>
                <a:rPr lang="ru-RU" sz="16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Проведення</a:t>
              </a:r>
              <a:r>
                <a:rPr lang="ru-RU" sz="16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електронних</a:t>
              </a:r>
              <a:r>
                <a:rPr lang="ru-RU" sz="16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консультацій</a:t>
              </a:r>
              <a:endPara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Прямокутник 17"/>
            <p:cNvSpPr/>
            <p:nvPr/>
          </p:nvSpPr>
          <p:spPr>
            <a:xfrm>
              <a:off x="5717890" y="1953545"/>
              <a:ext cx="1770176" cy="9581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16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Вересень – жовтень 2023</a:t>
              </a:r>
            </a:p>
            <a:p>
              <a:pPr algn="ctr"/>
              <a:r>
                <a:rPr lang="ru-RU" sz="1600" i="1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Погодження</a:t>
              </a:r>
              <a:r>
                <a:rPr lang="ru-RU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i="1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заінтересованими</a:t>
              </a:r>
              <a:r>
                <a:rPr lang="ru-RU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органами</a:t>
              </a:r>
              <a:endParaRPr lang="uk-UA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9260" y="1343664"/>
              <a:ext cx="661761" cy="63555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0023B18-04FB-4F21-A23A-224444B1C6BD}"/>
              </a:ext>
            </a:extLst>
          </p:cNvPr>
          <p:cNvSpPr txBox="1"/>
          <p:nvPr/>
        </p:nvSpPr>
        <p:spPr>
          <a:xfrm>
            <a:off x="4393649" y="4631831"/>
            <a:ext cx="127492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Проєктом постанови 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пропонується доповнити пункт 4 Положення, підпунктом 3</a:t>
            </a:r>
            <a:r>
              <a:rPr lang="uk-UA" sz="2000" b="1" baseline="30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що передбачатиме здійснення </a:t>
            </a:r>
            <a:r>
              <a:rPr lang="uk-UA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контрол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ю 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дотриманням вимог законодавства про рекламу у сфері організації та проведення азартних ігор, шляхом:</a:t>
            </a:r>
            <a:endParaRPr lang="uk-UA" sz="2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63">
            <a:extLst>
              <a:ext uri="{FF2B5EF4-FFF2-40B4-BE49-F238E27FC236}">
                <a16:creationId xmlns:a16="http://schemas.microsoft.com/office/drawing/2014/main" id="{AE3C94B2-BC1D-412E-AC39-AC378E084514}"/>
              </a:ext>
            </a:extLst>
          </p:cNvPr>
          <p:cNvSpPr/>
          <p:nvPr/>
        </p:nvSpPr>
        <p:spPr>
          <a:xfrm>
            <a:off x="15113531" y="387654"/>
            <a:ext cx="2029348" cy="8517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</a:t>
            </a:r>
          </a:p>
          <a:p>
            <a:pPr algn="ctr"/>
            <a:r>
              <a:rPr lang="uk-UA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uk-UA" sz="1600" b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</a:t>
            </a:r>
            <a:r>
              <a:rPr lang="uk-UA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2023*</a:t>
            </a:r>
          </a:p>
        </p:txBody>
      </p:sp>
      <p:pic>
        <p:nvPicPr>
          <p:cNvPr id="27" name="Picture 12" descr="2do – For AHPs across health and social care.">
            <a:extLst>
              <a:ext uri="{FF2B5EF4-FFF2-40B4-BE49-F238E27FC236}">
                <a16:creationId xmlns:a16="http://schemas.microsoft.com/office/drawing/2014/main" id="{9A3FE767-53B1-484A-8A51-712265D02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616" y="5900960"/>
            <a:ext cx="753273" cy="753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2F95116-A9B0-3139-1DDC-5B6C7232876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8889" y="283920"/>
            <a:ext cx="1140051" cy="1170533"/>
          </a:xfrm>
          <a:prstGeom prst="rect">
            <a:avLst/>
          </a:prstGeom>
        </p:spPr>
      </p:pic>
      <p:pic>
        <p:nvPicPr>
          <p:cNvPr id="9" name="Picture 4" descr="Survation | Majority (67%) of British business leaders surveyed agree that  people seeking asylum should be able to work after waiting 6 months for a  decision | Survation">
            <a:extLst>
              <a:ext uri="{FF2B5EF4-FFF2-40B4-BE49-F238E27FC236}">
                <a16:creationId xmlns:a16="http://schemas.microsoft.com/office/drawing/2014/main" id="{9DED664C-E7B0-1D67-632B-6B677C7C9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659" y="1977402"/>
            <a:ext cx="718664" cy="662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E74EAA8-186F-7F37-7946-CA9E90A1D333}"/>
              </a:ext>
            </a:extLst>
          </p:cNvPr>
          <p:cNvSpPr txBox="1"/>
          <p:nvPr/>
        </p:nvSpPr>
        <p:spPr>
          <a:xfrm>
            <a:off x="15062026" y="2898006"/>
            <a:ext cx="22196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Листопад 2023 </a:t>
            </a:r>
          </a:p>
          <a:p>
            <a:pPr algn="ctr"/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Прийняття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КМУ</a:t>
            </a:r>
          </a:p>
        </p:txBody>
      </p:sp>
      <p:grpSp>
        <p:nvGrpSpPr>
          <p:cNvPr id="16" name="Группа 5">
            <a:extLst>
              <a:ext uri="{FF2B5EF4-FFF2-40B4-BE49-F238E27FC236}">
                <a16:creationId xmlns:a16="http://schemas.microsoft.com/office/drawing/2014/main" id="{F43986FF-6BED-0BBA-EF70-FDB99682EF72}"/>
              </a:ext>
            </a:extLst>
          </p:cNvPr>
          <p:cNvGrpSpPr/>
          <p:nvPr/>
        </p:nvGrpSpPr>
        <p:grpSpPr>
          <a:xfrm>
            <a:off x="11202733" y="1977402"/>
            <a:ext cx="2136516" cy="826565"/>
            <a:chOff x="159657" y="3684992"/>
            <a:chExt cx="2282984" cy="829340"/>
          </a:xfrm>
          <a:noFill/>
        </p:grpSpPr>
        <p:sp>
          <p:nvSpPr>
            <p:cNvPr id="20" name="Скругленный прямоугольник 47">
              <a:extLst>
                <a:ext uri="{FF2B5EF4-FFF2-40B4-BE49-F238E27FC236}">
                  <a16:creationId xmlns:a16="http://schemas.microsoft.com/office/drawing/2014/main" id="{B58DF718-244E-E0EB-7AFD-7F94639A9839}"/>
                </a:ext>
              </a:extLst>
            </p:cNvPr>
            <p:cNvSpPr/>
            <p:nvPr/>
          </p:nvSpPr>
          <p:spPr>
            <a:xfrm>
              <a:off x="159657" y="3684992"/>
              <a:ext cx="2282984" cy="82934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17" dirty="0">
                  <a:solidFill>
                    <a:srgbClr val="000000"/>
                  </a:solidFill>
                </a:rPr>
                <a:t>           </a:t>
              </a:r>
              <a:endParaRPr lang="en-US" sz="1317" dirty="0">
                <a:solidFill>
                  <a:srgbClr val="000000"/>
                </a:solidFill>
              </a:endParaRPr>
            </a:p>
          </p:txBody>
        </p:sp>
        <p:pic>
          <p:nvPicPr>
            <p:cNvPr id="22" name="Picture 14" descr="Cooperation Svg Png Icon Free Download (#383768) - OnlineWebFonts.COM">
              <a:extLst>
                <a:ext uri="{FF2B5EF4-FFF2-40B4-BE49-F238E27FC236}">
                  <a16:creationId xmlns:a16="http://schemas.microsoft.com/office/drawing/2014/main" id="{89824C71-24E4-11A9-8490-3EBD83D38D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731" y="3819445"/>
              <a:ext cx="697652" cy="502081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3" name="Овал 22">
            <a:extLst>
              <a:ext uri="{FF2B5EF4-FFF2-40B4-BE49-F238E27FC236}">
                <a16:creationId xmlns:a16="http://schemas.microsoft.com/office/drawing/2014/main" id="{8BAE9F95-2093-21E2-37DB-5868584492C6}"/>
              </a:ext>
            </a:extLst>
          </p:cNvPr>
          <p:cNvSpPr>
            <a:spLocks noChangeAspect="1"/>
          </p:cNvSpPr>
          <p:nvPr/>
        </p:nvSpPr>
        <p:spPr>
          <a:xfrm>
            <a:off x="13934875" y="1951756"/>
            <a:ext cx="677315" cy="677376"/>
          </a:xfrm>
          <a:prstGeom prst="ellipse">
            <a:avLst/>
          </a:prstGeom>
          <a:blipFill>
            <a:blip r:embed="rId1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sharpenSoften amount="250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40000" dist="20000" dir="5400000" rotWithShape="0">
              <a:schemeClr val="tx2">
                <a:lumMod val="60000"/>
                <a:lumOff val="40000"/>
                <a:alpha val="38000"/>
              </a:schemeClr>
            </a:outerShdw>
          </a:effectLst>
        </p:spPr>
        <p:style>
          <a:lnRef idx="1">
            <a:scrgbClr r="0" g="0" b="0"/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uk-U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75ABF9-CE4A-599E-944F-E550D156BF90}"/>
              </a:ext>
            </a:extLst>
          </p:cNvPr>
          <p:cNvSpPr txBox="1"/>
          <p:nvPr/>
        </p:nvSpPr>
        <p:spPr>
          <a:xfrm>
            <a:off x="559068" y="6808039"/>
            <a:ext cx="34446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07315" indent="199390" algn="just"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49805" algn="l"/>
                <a:tab pos="2286000" algn="l"/>
                <a:tab pos="2743200" algn="l"/>
              </a:tabLst>
            </a:pPr>
            <a:r>
              <a:rPr lang="uk-UA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виявлення порушення </a:t>
            </a:r>
            <a:r>
              <a:rPr lang="uk-UA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вимог законодавства про рекламу</a:t>
            </a:r>
          </a:p>
          <a:p>
            <a:pPr marR="107315" indent="199390" algn="just"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49805" algn="l"/>
                <a:tab pos="2286000" algn="l"/>
                <a:tab pos="2743200" algn="l"/>
              </a:tabLst>
            </a:pPr>
            <a:r>
              <a:rPr lang="uk-UA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розгляду повідомлення </a:t>
            </a:r>
            <a:r>
              <a:rPr lang="uk-UA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(звернення, скарги, заяви тощо) третіх осіб про порушення вимог законодавства про рекламу</a:t>
            </a:r>
          </a:p>
          <a:p>
            <a:pPr marR="107315" indent="199390" algn="just"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49805" algn="l"/>
                <a:tab pos="2286000" algn="l"/>
                <a:tab pos="2743200" algn="l"/>
              </a:tabLst>
            </a:pPr>
            <a:r>
              <a:rPr lang="uk-UA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розгляду справ </a:t>
            </a:r>
            <a:r>
              <a:rPr lang="uk-UA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про порушення рекламодавцями, виробниками та розповсюджувачами реклами вимог законодавства про рекламу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EF5E37-1B53-F6D0-6C7E-779E4BBA631A}"/>
              </a:ext>
            </a:extLst>
          </p:cNvPr>
          <p:cNvSpPr txBox="1"/>
          <p:nvPr/>
        </p:nvSpPr>
        <p:spPr>
          <a:xfrm>
            <a:off x="4331459" y="6623262"/>
            <a:ext cx="44315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07315" indent="199390" algn="just"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49805" algn="l"/>
                <a:tab pos="2286000" algn="l"/>
                <a:tab pos="2743200" algn="l"/>
              </a:tabLst>
            </a:pPr>
            <a:r>
              <a:rPr lang="uk-UA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складення висновку </a:t>
            </a:r>
            <a:r>
              <a:rPr lang="uk-UA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про порушення вимог законодавства про рекламу</a:t>
            </a:r>
          </a:p>
          <a:p>
            <a:pPr marR="107315" indent="199390" algn="just"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49805" algn="l"/>
                <a:tab pos="2286000" algn="l"/>
                <a:tab pos="2743200" algn="l"/>
              </a:tabLst>
            </a:pPr>
            <a:r>
              <a:rPr lang="uk-UA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надання (надсилання) </a:t>
            </a:r>
            <a:r>
              <a:rPr lang="uk-UA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рекламодавцям, виробникам та розповсюджувачам реклами обов’язкових для виконання </a:t>
            </a:r>
            <a:r>
              <a:rPr lang="uk-UA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приписів</a:t>
            </a:r>
            <a:r>
              <a:rPr lang="uk-UA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 про усунення порушень</a:t>
            </a:r>
          </a:p>
          <a:p>
            <a:pPr marR="107315" indent="199390" algn="just"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49805" algn="l"/>
                <a:tab pos="2286000" algn="l"/>
                <a:tab pos="2743200" algn="l"/>
              </a:tabLst>
            </a:pPr>
            <a:r>
              <a:rPr lang="uk-UA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прийняття рішення </a:t>
            </a:r>
            <a:r>
              <a:rPr lang="uk-UA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про визнання реклами недобросовісною, прихованою, про визнання порівняння в рекламі неправомірним з одночасним зупиненням її розповсюдження та про зупинення розповсюдження відповідної реклами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6D154F-6EA7-5F48-D845-FBA6F0567CEA}"/>
              </a:ext>
            </a:extLst>
          </p:cNvPr>
          <p:cNvSpPr txBox="1"/>
          <p:nvPr/>
        </p:nvSpPr>
        <p:spPr>
          <a:xfrm>
            <a:off x="8869350" y="6416772"/>
            <a:ext cx="508719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07315" indent="199390" algn="just"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49805" algn="l"/>
                <a:tab pos="2286000" algn="l"/>
                <a:tab pos="2743200" algn="l"/>
              </a:tabLst>
            </a:pPr>
            <a:r>
              <a:rPr lang="uk-UA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отримання</a:t>
            </a:r>
            <a:r>
              <a:rPr lang="uk-UA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 від рекламодавців, виробників та розповсюджувачів реклами </a:t>
            </a:r>
            <a:r>
              <a:rPr lang="uk-UA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документів, усних та/або письмових пояснень, відео- та аудіозаписів</a:t>
            </a:r>
            <a:r>
              <a:rPr lang="uk-UA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, а також </a:t>
            </a:r>
            <a:r>
              <a:rPr lang="uk-UA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іншої інформації</a:t>
            </a:r>
            <a:r>
              <a:rPr lang="uk-UA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, що стосується виявленого порушення чи повідомлення про нього, та необхідна для здійснення повноважень щодо державного контролю</a:t>
            </a:r>
          </a:p>
          <a:p>
            <a:pPr marR="107315" indent="199390" algn="just"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49805" algn="l"/>
                <a:tab pos="2286000" algn="l"/>
                <a:tab pos="2743200" algn="l"/>
              </a:tabLst>
            </a:pPr>
            <a:r>
              <a:rPr lang="uk-UA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направлення вимоги</a:t>
            </a:r>
            <a:r>
              <a:rPr lang="uk-UA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 щодо припинення дій, що перешкоджають здійсненню державного контролю та до рекламодавців, виробників та розповсюджувачів реклами щодо усунення виявлених порушень законодавства про рекламу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52BDE3-AE4C-CDF3-C37B-5DB4ED201712}"/>
              </a:ext>
            </a:extLst>
          </p:cNvPr>
          <p:cNvSpPr txBox="1"/>
          <p:nvPr/>
        </p:nvSpPr>
        <p:spPr>
          <a:xfrm>
            <a:off x="14062890" y="6377040"/>
            <a:ext cx="40727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07315" indent="199390" algn="just"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49805" algn="l"/>
                <a:tab pos="2286000" algn="l"/>
                <a:tab pos="2743200" algn="l"/>
              </a:tabLst>
            </a:pPr>
            <a:r>
              <a:rPr lang="uk-UA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застосування фінансових санкцій </a:t>
            </a:r>
            <a:r>
              <a:rPr lang="uk-UA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0070205080204"/>
                <a:cs typeface="Arial" panose="020B0604020202020204" pitchFamily="34" charset="0"/>
              </a:rPr>
              <a:t>до рекламодавців, виробників реклами або розповсюджувачів реклами, які порушують вимоги щодо заборони замовлення, виготовлення, розміщення або розповсюдження реклами азартних ігор, знаків для товарів і послуг, інших об’єктів права інтелектуальної власності, під якими провадиться діяльність у сфері організації та проведення азартних ігор з порушенням вимог законодавства про азартні ігри та законодавства про рекламу</a:t>
            </a:r>
          </a:p>
        </p:txBody>
      </p:sp>
      <p:pic>
        <p:nvPicPr>
          <p:cNvPr id="17" name="Picture 4">
            <a:extLst>
              <a:ext uri="{FF2B5EF4-FFF2-40B4-BE49-F238E27FC236}">
                <a16:creationId xmlns:a16="http://schemas.microsoft.com/office/drawing/2014/main" id="{F8BC0B4B-ED33-FA6E-D187-EF4008DE2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406" y="5931933"/>
            <a:ext cx="721430" cy="65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Subscribe to our mailing list - EMBA">
            <a:extLst>
              <a:ext uri="{FF2B5EF4-FFF2-40B4-BE49-F238E27FC236}">
                <a16:creationId xmlns:a16="http://schemas.microsoft.com/office/drawing/2014/main" id="{C570CDE1-7BAB-A517-3C5C-2538332A3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5516" y="5647494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6" descr="Finance Icon of Line style - Available in SVG, PNG, EPS, AI &amp; Icon fonts">
            <a:extLst>
              <a:ext uri="{FF2B5EF4-FFF2-40B4-BE49-F238E27FC236}">
                <a16:creationId xmlns:a16="http://schemas.microsoft.com/office/drawing/2014/main" id="{0186F24C-8F81-04EB-8939-E391150BE9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saturation sat="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4596" y="5768021"/>
            <a:ext cx="711249" cy="634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Attention Icon">
            <a:extLst>
              <a:ext uri="{FF2B5EF4-FFF2-40B4-BE49-F238E27FC236}">
                <a16:creationId xmlns:a16="http://schemas.microsoft.com/office/drawing/2014/main" id="{E048DA52-C773-1F46-6D17-40B1AA2E1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745" y="4725743"/>
            <a:ext cx="614188" cy="61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object 4">
            <a:extLst>
              <a:ext uri="{FF2B5EF4-FFF2-40B4-BE49-F238E27FC236}">
                <a16:creationId xmlns:a16="http://schemas.microsoft.com/office/drawing/2014/main" id="{7F15D4B7-5B73-333C-DAE9-C7AA14053D37}"/>
              </a:ext>
            </a:extLst>
          </p:cNvPr>
          <p:cNvPicPr/>
          <p:nvPr/>
        </p:nvPicPr>
        <p:blipFill>
          <a:blip r:embed="rId19" cstate="print">
            <a:grayscl/>
          </a:blip>
          <a:stretch>
            <a:fillRect/>
          </a:stretch>
        </p:blipFill>
        <p:spPr>
          <a:xfrm>
            <a:off x="13519399" y="6698875"/>
            <a:ext cx="4723704" cy="341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822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19">
            <a:extLst>
              <a:ext uri="{FF2B5EF4-FFF2-40B4-BE49-F238E27FC236}">
                <a16:creationId xmlns:a16="http://schemas.microsoft.com/office/drawing/2014/main" id="{B3A8FB96-84D1-4D80-A9FB-36BF76F1F780}"/>
              </a:ext>
            </a:extLst>
          </p:cNvPr>
          <p:cNvSpPr/>
          <p:nvPr/>
        </p:nvSpPr>
        <p:spPr>
          <a:xfrm>
            <a:off x="0" y="5934863"/>
            <a:ext cx="18288000" cy="44814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107315" indent="199390" algn="just"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49805" algn="l"/>
                <a:tab pos="2286000" algn="l"/>
                <a:tab pos="2743200" algn="l"/>
              </a:tabLst>
            </a:pPr>
            <a:endParaRPr lang="uk-UA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Arial Unicode MS" panose="020B0600070205080204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2675" y="599500"/>
            <a:ext cx="14222192" cy="558800"/>
          </a:xfrm>
        </p:spPr>
        <p:txBody>
          <a:bodyPr>
            <a:noAutofit/>
          </a:bodyPr>
          <a:lstStyle/>
          <a:p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Проєкт про внесення змін </a:t>
            </a:r>
            <a:r>
              <a:rPr lang="uk-UA" sz="2800" kern="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до Порядку застосування КРАІЛ фінансових санкцій (штрафів)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2BFB3B38-107A-41A8-AB75-3D42100AC2B6}" type="slidenum">
              <a:rPr lang="uk-UA" smtClean="0">
                <a:solidFill>
                  <a:srgbClr val="4D4D4F">
                    <a:tint val="75000"/>
                  </a:srgbClr>
                </a:solidFill>
              </a:rPr>
              <a:pPr/>
              <a:t>7</a:t>
            </a:fld>
            <a:endParaRPr lang="uk-UA" dirty="0">
              <a:solidFill>
                <a:srgbClr val="4D4D4F">
                  <a:tint val="75000"/>
                </a:srgbClr>
              </a:solidFill>
            </a:endParaRPr>
          </a:p>
        </p:txBody>
      </p:sp>
      <p:sp>
        <p:nvSpPr>
          <p:cNvPr id="6" name="Скругленный прямоугольник 60"/>
          <p:cNvSpPr/>
          <p:nvPr/>
        </p:nvSpPr>
        <p:spPr>
          <a:xfrm>
            <a:off x="1657406" y="1807463"/>
            <a:ext cx="4129433" cy="228367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8775" algn="ctr">
              <a:lnSpc>
                <a:spcPct val="115000"/>
              </a:lnSpc>
              <a:spcAft>
                <a:spcPts val="1000"/>
              </a:spcAft>
            </a:pPr>
            <a:r>
              <a:rPr lang="uk-U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Проєкт </a:t>
            </a:r>
            <a:r>
              <a:rPr lang="uk-UA" sz="1800" kern="150" dirty="0">
                <a:effectLst/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постанови Кабінету Міністрів України «Про внесення змін до Порядку застосування Комісією з регулювання азартних ігор та лотерей фінансових санкцій (штрафів)»</a:t>
            </a:r>
            <a:endParaRPr lang="uk-UA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увати 3"/>
          <p:cNvGrpSpPr/>
          <p:nvPr/>
        </p:nvGrpSpPr>
        <p:grpSpPr>
          <a:xfrm>
            <a:off x="6381247" y="1774566"/>
            <a:ext cx="11103378" cy="2471778"/>
            <a:chOff x="2814319" y="1223895"/>
            <a:chExt cx="7101507" cy="1751700"/>
          </a:xfrm>
        </p:grpSpPr>
        <p:pic>
          <p:nvPicPr>
            <p:cNvPr id="11" name="Picture 14" descr="Sanctions Icon Images, Stock Photos &amp; Vectors | Shutterstock">
              <a:extLst>
                <a:ext uri="{FF2B5EF4-FFF2-40B4-BE49-F238E27FC236}">
                  <a16:creationId xmlns:a16="http://schemas.microsoft.com/office/drawing/2014/main" id="{92DDE4AE-C95A-4989-89D9-D060BCC1020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363" b="20286"/>
            <a:stretch/>
          </p:blipFill>
          <p:spPr bwMode="auto">
            <a:xfrm>
              <a:off x="8613017" y="1329738"/>
              <a:ext cx="870538" cy="6220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Прямокутник 12"/>
            <p:cNvSpPr/>
            <p:nvPr/>
          </p:nvSpPr>
          <p:spPr>
            <a:xfrm>
              <a:off x="2923225" y="2038204"/>
              <a:ext cx="1270900" cy="4144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16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25.08.2023</a:t>
              </a:r>
            </a:p>
            <a:p>
              <a:pPr algn="ctr"/>
              <a:r>
                <a:rPr lang="ru-RU" sz="16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Схвалення</a:t>
              </a:r>
              <a:r>
                <a:rPr lang="ru-RU" sz="16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КРАІЛ</a:t>
              </a:r>
              <a:endPara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Округлений прямокутник 48"/>
            <p:cNvSpPr/>
            <p:nvPr/>
          </p:nvSpPr>
          <p:spPr>
            <a:xfrm>
              <a:off x="2814319" y="1223895"/>
              <a:ext cx="7101507" cy="1751700"/>
            </a:xfrm>
            <a:prstGeom prst="round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2540"/>
            </a:p>
          </p:txBody>
        </p:sp>
        <p:sp>
          <p:nvSpPr>
            <p:cNvPr id="48" name="Прямокутник 47"/>
            <p:cNvSpPr/>
            <p:nvPr/>
          </p:nvSpPr>
          <p:spPr>
            <a:xfrm>
              <a:off x="7306019" y="1969159"/>
              <a:ext cx="1196169" cy="5889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16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Жовтень- листопад 2023 </a:t>
              </a:r>
            </a:p>
            <a:p>
              <a:pPr algn="ctr"/>
              <a:r>
                <a:rPr lang="ru-RU" sz="1600" i="1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Внесення</a:t>
              </a:r>
              <a:r>
                <a:rPr lang="ru-RU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до КМУ</a:t>
              </a:r>
              <a:endParaRPr lang="uk-UA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рямокутник 25"/>
            <p:cNvSpPr/>
            <p:nvPr/>
          </p:nvSpPr>
          <p:spPr>
            <a:xfrm>
              <a:off x="3996441" y="2020055"/>
              <a:ext cx="1887398" cy="6107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1600" b="1" kern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NSimSun" panose="02010609030101010101" pitchFamily="49" charset="-122"/>
                  <a:cs typeface="Arial" panose="020B0604020202020204" pitchFamily="34" charset="0"/>
                </a:rPr>
                <a:t>29</a:t>
              </a:r>
              <a:r>
                <a:rPr lang="ru-RU" sz="1600" b="1" kern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NSimSun" panose="02010609030101010101" pitchFamily="49" charset="-122"/>
                  <a:cs typeface="Arial" panose="020B0604020202020204" pitchFamily="34" charset="0"/>
                </a:rPr>
                <a:t>.08.2023 </a:t>
              </a:r>
              <a:r>
                <a:rPr lang="uk-UA" sz="1600" b="1" kern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NSimSun" panose="02010609030101010101" pitchFamily="49" charset="-122"/>
                  <a:cs typeface="Arial" panose="020B0604020202020204" pitchFamily="34" charset="0"/>
                </a:rPr>
                <a:t>– 13.09.2023 </a:t>
              </a:r>
              <a:r>
                <a:rPr lang="ru-RU" sz="16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Проведення</a:t>
              </a:r>
              <a:r>
                <a:rPr lang="ru-RU" sz="16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електронних</a:t>
              </a:r>
              <a:r>
                <a:rPr lang="ru-RU" sz="16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консультацій</a:t>
              </a:r>
              <a:endParaRPr lang="uk-UA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Прямокутник 17"/>
            <p:cNvSpPr/>
            <p:nvPr/>
          </p:nvSpPr>
          <p:spPr>
            <a:xfrm>
              <a:off x="5717890" y="1953545"/>
              <a:ext cx="1770176" cy="9581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16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Вересень – жовтень 2023</a:t>
              </a:r>
            </a:p>
            <a:p>
              <a:pPr algn="ctr"/>
              <a:r>
                <a:rPr lang="ru-RU" sz="1600" i="1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Погодження</a:t>
              </a:r>
              <a:r>
                <a:rPr lang="ru-RU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i="1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заінтересованими</a:t>
              </a:r>
              <a:r>
                <a:rPr lang="ru-RU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органами</a:t>
              </a:r>
              <a:endParaRPr lang="uk-UA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9260" y="1343664"/>
              <a:ext cx="661761" cy="63555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0023B18-04FB-4F21-A23A-224444B1C6BD}"/>
              </a:ext>
            </a:extLst>
          </p:cNvPr>
          <p:cNvSpPr txBox="1"/>
          <p:nvPr/>
        </p:nvSpPr>
        <p:spPr>
          <a:xfrm>
            <a:off x="4393649" y="4631831"/>
            <a:ext cx="127492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Проєктом постанови 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пропонується </a:t>
            </a:r>
            <a:r>
              <a:rPr lang="uk-UA" sz="2000" b="1" kern="150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внесення змін до Порядку застосування Комісією з регулювання азартних ігор та лотерей фінансових санкцій (штрафів), 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затвердженого постановою Кабінету Міністрів України від 09 лютого 2022 року № 101</a:t>
            </a:r>
            <a:endParaRPr lang="uk-UA" sz="2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63">
            <a:extLst>
              <a:ext uri="{FF2B5EF4-FFF2-40B4-BE49-F238E27FC236}">
                <a16:creationId xmlns:a16="http://schemas.microsoft.com/office/drawing/2014/main" id="{AE3C94B2-BC1D-412E-AC39-AC378E084514}"/>
              </a:ext>
            </a:extLst>
          </p:cNvPr>
          <p:cNvSpPr/>
          <p:nvPr/>
        </p:nvSpPr>
        <p:spPr>
          <a:xfrm>
            <a:off x="15113531" y="387654"/>
            <a:ext cx="2029348" cy="8517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</a:t>
            </a:r>
          </a:p>
          <a:p>
            <a:pPr algn="ctr"/>
            <a:r>
              <a:rPr lang="uk-UA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uk-UA" sz="1600" b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</a:t>
            </a:r>
            <a:r>
              <a:rPr lang="uk-UA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2023*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2F95116-A9B0-3139-1DDC-5B6C7232876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8889" y="283920"/>
            <a:ext cx="1140051" cy="1170533"/>
          </a:xfrm>
          <a:prstGeom prst="rect">
            <a:avLst/>
          </a:prstGeom>
        </p:spPr>
      </p:pic>
      <p:pic>
        <p:nvPicPr>
          <p:cNvPr id="9" name="Picture 4" descr="Survation | Majority (67%) of British business leaders surveyed agree that  people seeking asylum should be able to work after waiting 6 months for a  decision | Survation">
            <a:extLst>
              <a:ext uri="{FF2B5EF4-FFF2-40B4-BE49-F238E27FC236}">
                <a16:creationId xmlns:a16="http://schemas.microsoft.com/office/drawing/2014/main" id="{9DED664C-E7B0-1D67-632B-6B677C7C9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659" y="1977402"/>
            <a:ext cx="718664" cy="662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E74EAA8-186F-7F37-7946-CA9E90A1D333}"/>
              </a:ext>
            </a:extLst>
          </p:cNvPr>
          <p:cNvSpPr txBox="1"/>
          <p:nvPr/>
        </p:nvSpPr>
        <p:spPr>
          <a:xfrm>
            <a:off x="15062026" y="2898006"/>
            <a:ext cx="22196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Листопад 2023 </a:t>
            </a:r>
          </a:p>
          <a:p>
            <a:pPr algn="ctr"/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Прийняття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КМУ</a:t>
            </a:r>
          </a:p>
        </p:txBody>
      </p:sp>
      <p:grpSp>
        <p:nvGrpSpPr>
          <p:cNvPr id="16" name="Группа 5">
            <a:extLst>
              <a:ext uri="{FF2B5EF4-FFF2-40B4-BE49-F238E27FC236}">
                <a16:creationId xmlns:a16="http://schemas.microsoft.com/office/drawing/2014/main" id="{F43986FF-6BED-0BBA-EF70-FDB99682EF72}"/>
              </a:ext>
            </a:extLst>
          </p:cNvPr>
          <p:cNvGrpSpPr/>
          <p:nvPr/>
        </p:nvGrpSpPr>
        <p:grpSpPr>
          <a:xfrm>
            <a:off x="11202733" y="1977402"/>
            <a:ext cx="2136516" cy="826565"/>
            <a:chOff x="159657" y="3684992"/>
            <a:chExt cx="2282984" cy="829340"/>
          </a:xfrm>
          <a:noFill/>
        </p:grpSpPr>
        <p:sp>
          <p:nvSpPr>
            <p:cNvPr id="20" name="Скругленный прямоугольник 47">
              <a:extLst>
                <a:ext uri="{FF2B5EF4-FFF2-40B4-BE49-F238E27FC236}">
                  <a16:creationId xmlns:a16="http://schemas.microsoft.com/office/drawing/2014/main" id="{B58DF718-244E-E0EB-7AFD-7F94639A9839}"/>
                </a:ext>
              </a:extLst>
            </p:cNvPr>
            <p:cNvSpPr/>
            <p:nvPr/>
          </p:nvSpPr>
          <p:spPr>
            <a:xfrm>
              <a:off x="159657" y="3684992"/>
              <a:ext cx="2282984" cy="82934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17" dirty="0">
                  <a:solidFill>
                    <a:srgbClr val="000000"/>
                  </a:solidFill>
                </a:rPr>
                <a:t>           </a:t>
              </a:r>
              <a:endParaRPr lang="en-US" sz="1317" dirty="0">
                <a:solidFill>
                  <a:srgbClr val="000000"/>
                </a:solidFill>
              </a:endParaRPr>
            </a:p>
          </p:txBody>
        </p:sp>
        <p:pic>
          <p:nvPicPr>
            <p:cNvPr id="22" name="Picture 14" descr="Cooperation Svg Png Icon Free Download (#383768) - OnlineWebFonts.COM">
              <a:extLst>
                <a:ext uri="{FF2B5EF4-FFF2-40B4-BE49-F238E27FC236}">
                  <a16:creationId xmlns:a16="http://schemas.microsoft.com/office/drawing/2014/main" id="{89824C71-24E4-11A9-8490-3EBD83D38D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731" y="3819445"/>
              <a:ext cx="697652" cy="502081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3" name="Овал 22">
            <a:extLst>
              <a:ext uri="{FF2B5EF4-FFF2-40B4-BE49-F238E27FC236}">
                <a16:creationId xmlns:a16="http://schemas.microsoft.com/office/drawing/2014/main" id="{8BAE9F95-2093-21E2-37DB-5868584492C6}"/>
              </a:ext>
            </a:extLst>
          </p:cNvPr>
          <p:cNvSpPr>
            <a:spLocks noChangeAspect="1"/>
          </p:cNvSpPr>
          <p:nvPr/>
        </p:nvSpPr>
        <p:spPr>
          <a:xfrm>
            <a:off x="13934875" y="1951756"/>
            <a:ext cx="677315" cy="677376"/>
          </a:xfrm>
          <a:prstGeom prst="ellipse">
            <a:avLst/>
          </a:prstGeom>
          <a:blipFill>
            <a:blip r:embed="rId10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sharpenSoften amount="250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40000" dist="20000" dir="5400000" rotWithShape="0">
              <a:schemeClr val="tx2">
                <a:lumMod val="60000"/>
                <a:lumOff val="40000"/>
                <a:alpha val="38000"/>
              </a:schemeClr>
            </a:outerShdw>
          </a:effectLst>
        </p:spPr>
        <p:style>
          <a:lnRef idx="1">
            <a:scrgbClr r="0" g="0" b="0"/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uk-U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75ABF9-CE4A-599E-944F-E550D156BF90}"/>
              </a:ext>
            </a:extLst>
          </p:cNvPr>
          <p:cNvSpPr txBox="1"/>
          <p:nvPr/>
        </p:nvSpPr>
        <p:spPr>
          <a:xfrm>
            <a:off x="793552" y="7239588"/>
            <a:ext cx="80515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07315" indent="199390" algn="just"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49805" algn="l"/>
                <a:tab pos="2286000" algn="l"/>
                <a:tab pos="2743200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встановлюється, що ц</a:t>
            </a:r>
            <a: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ей </a:t>
            </a:r>
            <a:r>
              <a:rPr lang="uk-UA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Порядок визначає механізм застосування КРАІЛ фінансових санкцій (штрафів)</a:t>
            </a:r>
            <a: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передбачених статтями 58 та 59 Закону України «Про державне регулювання діяльності щодо організації та проведення азартних ігор», </a:t>
            </a:r>
            <a:r>
              <a:rPr lang="uk-UA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тому числі за порушення законодавства про рекламу </a:t>
            </a:r>
            <a: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сфері організації та проведення азартних ігор</a:t>
            </a:r>
            <a:endParaRPr lang="uk-UA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Arial Unicode MS" panose="020B0600070205080204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6D154F-6EA7-5F48-D845-FBA6F0567CEA}"/>
              </a:ext>
            </a:extLst>
          </p:cNvPr>
          <p:cNvSpPr txBox="1"/>
          <p:nvPr/>
        </p:nvSpPr>
        <p:spPr>
          <a:xfrm>
            <a:off x="10095568" y="7175340"/>
            <a:ext cx="69114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07315" indent="199390" algn="just"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49805" algn="l"/>
                <a:tab pos="2286000" algn="l"/>
                <a:tab pos="2743200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доповнюється Порядок </a:t>
            </a:r>
            <a:r>
              <a:rPr lang="uk-UA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підставою для прийняття рішення КРАІЛ </a:t>
            </a:r>
            <a:r>
              <a:rPr lang="uk-U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 застосування фінансових санкцій (штрафів) до організаторів азартних ігор та інших суб’єктів господарювання у випадках, передбачених Законом, а саме </a:t>
            </a:r>
            <a:r>
              <a:rPr lang="uk-UA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висновком про порушення законодавства про рекламу у сфері організації та проведення азартних ігор</a:t>
            </a:r>
            <a:endParaRPr lang="uk-UA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Arial Unicode MS" panose="020B0600070205080204"/>
              <a:cs typeface="Arial" panose="020B0604020202020204" pitchFamily="34" charset="0"/>
            </a:endParaRPr>
          </a:p>
        </p:txBody>
      </p:sp>
      <p:pic>
        <p:nvPicPr>
          <p:cNvPr id="32" name="Picture 6" descr="Attention Icon">
            <a:extLst>
              <a:ext uri="{FF2B5EF4-FFF2-40B4-BE49-F238E27FC236}">
                <a16:creationId xmlns:a16="http://schemas.microsoft.com/office/drawing/2014/main" id="{E048DA52-C773-1F46-6D17-40B1AA2E1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725742"/>
            <a:ext cx="806333" cy="670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0" descr="Clipboard, check, checklist, checkmark, tick, list, accept icon">
            <a:extLst>
              <a:ext uri="{FF2B5EF4-FFF2-40B4-BE49-F238E27FC236}">
                <a16:creationId xmlns:a16="http://schemas.microsoft.com/office/drawing/2014/main" id="{47459E06-FF6F-7487-75C0-35FC1E01C4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884205" y="6077064"/>
            <a:ext cx="1039847" cy="911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0" descr="Notes free vector icons designed by Freepik | Free icons, Vector icon  design, Instagram highlight icons">
            <a:extLst>
              <a:ext uri="{FF2B5EF4-FFF2-40B4-BE49-F238E27FC236}">
                <a16:creationId xmlns:a16="http://schemas.microsoft.com/office/drawing/2014/main" id="{F955C5AF-3DD6-C2CA-47FC-EDA85AADE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276" y="6149470"/>
            <a:ext cx="844746" cy="751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object 4">
            <a:extLst>
              <a:ext uri="{FF2B5EF4-FFF2-40B4-BE49-F238E27FC236}">
                <a16:creationId xmlns:a16="http://schemas.microsoft.com/office/drawing/2014/main" id="{27A4577F-FCF8-79A5-13BC-61D9905905EB}"/>
              </a:ext>
            </a:extLst>
          </p:cNvPr>
          <p:cNvPicPr/>
          <p:nvPr/>
        </p:nvPicPr>
        <p:blipFill>
          <a:blip r:embed="rId16" cstate="print">
            <a:grayscl/>
          </a:blip>
          <a:stretch>
            <a:fillRect/>
          </a:stretch>
        </p:blipFill>
        <p:spPr>
          <a:xfrm>
            <a:off x="13373648" y="6655711"/>
            <a:ext cx="4761952" cy="363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867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19">
            <a:extLst>
              <a:ext uri="{FF2B5EF4-FFF2-40B4-BE49-F238E27FC236}">
                <a16:creationId xmlns:a16="http://schemas.microsoft.com/office/drawing/2014/main" id="{B3A8FB96-84D1-4D80-A9FB-36BF76F1F780}"/>
              </a:ext>
            </a:extLst>
          </p:cNvPr>
          <p:cNvSpPr/>
          <p:nvPr/>
        </p:nvSpPr>
        <p:spPr>
          <a:xfrm>
            <a:off x="3722122" y="6004552"/>
            <a:ext cx="13241574" cy="25287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визначити процедуру надсилання КРАІЛ запитів на отримання</a:t>
            </a: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необхідної для виконання своїх повноважень інформації від організаторів азартних ігор, рекламодавців, виробників та розповсюджувачів реклами, у тому числі </a:t>
            </a:r>
            <a:r>
              <a:rPr kumimoji="0" lang="uk-U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інформації, надання якої передбачено частиною другою статті 26 Закону України «Про рекламу», та надання цими особами відповідей </a:t>
            </a: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такі запити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2675" y="599500"/>
            <a:ext cx="14222192" cy="558800"/>
          </a:xfrm>
        </p:spPr>
        <p:txBody>
          <a:bodyPr>
            <a:normAutofit/>
          </a:bodyPr>
          <a:lstStyle/>
          <a:p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Проєкт Порядку отримання інформації КРАІЛ</a:t>
            </a: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FB3B38-107A-41A8-AB75-3D42100AC2B6}" type="slidenum">
              <a:rPr kumimoji="0" lang="uk-UA" sz="2200" b="1" i="0" u="none" strike="noStrike" kern="1200" cap="none" spc="0" normalizeH="0" baseline="0" noProof="0" smtClean="0">
                <a:ln>
                  <a:noFill/>
                </a:ln>
                <a:solidFill>
                  <a:srgbClr val="4D4D4F">
                    <a:tint val="75000"/>
                  </a:srgbClr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uk-UA" sz="2200" b="1" i="0" u="none" strike="noStrike" kern="1200" cap="none" spc="0" normalizeH="0" baseline="0" noProof="0" dirty="0">
              <a:ln>
                <a:noFill/>
              </a:ln>
              <a:solidFill>
                <a:srgbClr val="4D4D4F">
                  <a:tint val="75000"/>
                </a:srgbClr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  <p:sp>
        <p:nvSpPr>
          <p:cNvPr id="6" name="Скругленный прямоугольник 60"/>
          <p:cNvSpPr/>
          <p:nvPr/>
        </p:nvSpPr>
        <p:spPr>
          <a:xfrm>
            <a:off x="1657406" y="1807463"/>
            <a:ext cx="4129433" cy="228367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проєкт рішення КРАІЛ «Про затвердження Порядку отримання інформації Комісією з регулювання азартних ігор та лотерей»</a:t>
            </a:r>
            <a:endParaRPr kumimoji="0" lang="ru-RU" sz="1976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увати 3"/>
          <p:cNvGrpSpPr/>
          <p:nvPr/>
        </p:nvGrpSpPr>
        <p:grpSpPr>
          <a:xfrm>
            <a:off x="6178280" y="1713410"/>
            <a:ext cx="11103378" cy="2471778"/>
            <a:chOff x="2814319" y="1223895"/>
            <a:chExt cx="7101507" cy="1751700"/>
          </a:xfrm>
        </p:grpSpPr>
        <p:pic>
          <p:nvPicPr>
            <p:cNvPr id="11" name="Picture 14" descr="Sanctions Icon Images, Stock Photos &amp; Vectors | Shutterstock">
              <a:extLst>
                <a:ext uri="{FF2B5EF4-FFF2-40B4-BE49-F238E27FC236}">
                  <a16:creationId xmlns:a16="http://schemas.microsoft.com/office/drawing/2014/main" id="{92DDE4AE-C95A-4989-89D9-D060BCC1020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363" b="20286"/>
            <a:stretch/>
          </p:blipFill>
          <p:spPr bwMode="auto">
            <a:xfrm>
              <a:off x="7485107" y="1316258"/>
              <a:ext cx="870538" cy="6220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Прямокутник 12"/>
            <p:cNvSpPr/>
            <p:nvPr/>
          </p:nvSpPr>
          <p:spPr>
            <a:xfrm>
              <a:off x="2923225" y="2038204"/>
              <a:ext cx="1270900" cy="5889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25.08.2023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Схвалення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КРАІЛ</a:t>
              </a:r>
              <a:endPara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9" name="Округлений прямокутник 48"/>
            <p:cNvSpPr/>
            <p:nvPr/>
          </p:nvSpPr>
          <p:spPr>
            <a:xfrm>
              <a:off x="2814319" y="1223895"/>
              <a:ext cx="7101507" cy="1751700"/>
            </a:xfrm>
            <a:prstGeom prst="round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254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" name="Прямокутник 47"/>
            <p:cNvSpPr/>
            <p:nvPr/>
          </p:nvSpPr>
          <p:spPr>
            <a:xfrm>
              <a:off x="7306019" y="1969159"/>
              <a:ext cx="1196169" cy="7634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6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Жовтень- листопад 2023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600" i="1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Затвердження</a:t>
              </a:r>
              <a:r>
                <a:rPr lang="ru-RU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КРАІЛ</a:t>
              </a:r>
              <a:endParaRPr kumimoji="0" lang="uk-UA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6" name="Прямокутник 25"/>
            <p:cNvSpPr/>
            <p:nvPr/>
          </p:nvSpPr>
          <p:spPr>
            <a:xfrm>
              <a:off x="3996441" y="2020055"/>
              <a:ext cx="1887398" cy="5889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NSimSun" panose="02010609030101010101" pitchFamily="49" charset="-122"/>
                  <a:cs typeface="Arial" panose="020B0604020202020204" pitchFamily="34" charset="0"/>
                </a:rPr>
                <a:t>29.08.2023 – 12.09.2023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Проведення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ru-RU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електронних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ru-RU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консультацій</a:t>
              </a:r>
              <a:endPara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" name="Прямокутник 17"/>
            <p:cNvSpPr/>
            <p:nvPr/>
          </p:nvSpPr>
          <p:spPr>
            <a:xfrm>
              <a:off x="5717890" y="1953545"/>
              <a:ext cx="1770176" cy="9581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6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Вересень – жовтень 2023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Погодження</a:t>
              </a:r>
              <a:r>
                <a:rPr kumimoji="0" lang="ru-RU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ru-RU" sz="16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заінтересованими</a:t>
              </a:r>
              <a:r>
                <a:rPr kumimoji="0" lang="ru-RU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органами</a:t>
              </a:r>
              <a:endParaRPr kumimoji="0" lang="uk-UA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  <a14:imgEffect>
                        <a14:saturation sat="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9260" y="1343664"/>
              <a:ext cx="661761" cy="63555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0023B18-04FB-4F21-A23A-224444B1C6BD}"/>
              </a:ext>
            </a:extLst>
          </p:cNvPr>
          <p:cNvSpPr txBox="1"/>
          <p:nvPr/>
        </p:nvSpPr>
        <p:spPr>
          <a:xfrm>
            <a:off x="4393649" y="4870629"/>
            <a:ext cx="9500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Проєктом Порядку отримання інформації КРАІЛ передбачається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Прямоугольник 63">
            <a:extLst>
              <a:ext uri="{FF2B5EF4-FFF2-40B4-BE49-F238E27FC236}">
                <a16:creationId xmlns:a16="http://schemas.microsoft.com/office/drawing/2014/main" id="{AE3C94B2-BC1D-412E-AC39-AC378E084514}"/>
              </a:ext>
            </a:extLst>
          </p:cNvPr>
          <p:cNvSpPr/>
          <p:nvPr/>
        </p:nvSpPr>
        <p:spPr>
          <a:xfrm>
            <a:off x="15113531" y="387654"/>
            <a:ext cx="2029348" cy="8517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srgbClr val="4BACC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План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srgbClr val="4BACC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kumimoji="0" lang="uk-UA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4BACC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кв</a:t>
            </a: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srgbClr val="4BACC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2023*</a:t>
            </a:r>
          </a:p>
        </p:txBody>
      </p:sp>
      <p:pic>
        <p:nvPicPr>
          <p:cNvPr id="29" name="Picture 2" descr="High Risk Icon – Free Download, PNG and Vector">
            <a:extLst>
              <a:ext uri="{FF2B5EF4-FFF2-40B4-BE49-F238E27FC236}">
                <a16:creationId xmlns:a16="http://schemas.microsoft.com/office/drawing/2014/main" id="{C97DEBF2-0FF4-4698-B87A-C91CE13F1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2916" y="4516130"/>
            <a:ext cx="850733" cy="85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2F95116-A9B0-3139-1DDC-5B6C723287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8889" y="283920"/>
            <a:ext cx="1140051" cy="1170533"/>
          </a:xfrm>
          <a:prstGeom prst="rect">
            <a:avLst/>
          </a:prstGeom>
        </p:spPr>
      </p:pic>
      <p:pic>
        <p:nvPicPr>
          <p:cNvPr id="9" name="Picture 4" descr="Survation | Majority (67%) of British business leaders surveyed agree that  people seeking asylum should be able to work after waiting 6 months for a  decision | Survation">
            <a:extLst>
              <a:ext uri="{FF2B5EF4-FFF2-40B4-BE49-F238E27FC236}">
                <a16:creationId xmlns:a16="http://schemas.microsoft.com/office/drawing/2014/main" id="{9DED664C-E7B0-1D67-632B-6B677C7C9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659" y="1977402"/>
            <a:ext cx="718664" cy="662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E74EAA8-186F-7F37-7946-CA9E90A1D333}"/>
              </a:ext>
            </a:extLst>
          </p:cNvPr>
          <p:cNvSpPr txBox="1"/>
          <p:nvPr/>
        </p:nvSpPr>
        <p:spPr>
          <a:xfrm>
            <a:off x="15062026" y="2898006"/>
            <a:ext cx="221963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Листопад – </a:t>
            </a:r>
            <a:r>
              <a:rPr kumimoji="0" lang="ru-RU" sz="1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грудень</a:t>
            </a:r>
            <a:r>
              <a:rPr kumimoji="0" lang="ru-RU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2023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Подання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на </a:t>
            </a:r>
            <a:r>
              <a:rPr kumimoji="0" lang="ru-RU" sz="1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державну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реєстрацію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6" name="Группа 5">
            <a:extLst>
              <a:ext uri="{FF2B5EF4-FFF2-40B4-BE49-F238E27FC236}">
                <a16:creationId xmlns:a16="http://schemas.microsoft.com/office/drawing/2014/main" id="{F43986FF-6BED-0BBA-EF70-FDB99682EF72}"/>
              </a:ext>
            </a:extLst>
          </p:cNvPr>
          <p:cNvGrpSpPr/>
          <p:nvPr/>
        </p:nvGrpSpPr>
        <p:grpSpPr>
          <a:xfrm>
            <a:off x="11202733" y="1977402"/>
            <a:ext cx="2136516" cy="826565"/>
            <a:chOff x="159657" y="3684992"/>
            <a:chExt cx="2282984" cy="829340"/>
          </a:xfrm>
          <a:noFill/>
        </p:grpSpPr>
        <p:sp>
          <p:nvSpPr>
            <p:cNvPr id="20" name="Скругленный прямоугольник 47">
              <a:extLst>
                <a:ext uri="{FF2B5EF4-FFF2-40B4-BE49-F238E27FC236}">
                  <a16:creationId xmlns:a16="http://schemas.microsoft.com/office/drawing/2014/main" id="{B58DF718-244E-E0EB-7AFD-7F94639A9839}"/>
                </a:ext>
              </a:extLst>
            </p:cNvPr>
            <p:cNvSpPr/>
            <p:nvPr/>
          </p:nvSpPr>
          <p:spPr>
            <a:xfrm>
              <a:off x="159657" y="3684992"/>
              <a:ext cx="2282984" cy="82934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317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</a:t>
              </a:r>
              <a:endParaRPr kumimoji="0" lang="en-US" sz="131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2" name="Picture 14" descr="Cooperation Svg Png Icon Free Download (#383768) - OnlineWebFonts.COM">
              <a:extLst>
                <a:ext uri="{FF2B5EF4-FFF2-40B4-BE49-F238E27FC236}">
                  <a16:creationId xmlns:a16="http://schemas.microsoft.com/office/drawing/2014/main" id="{89824C71-24E4-11A9-8490-3EBD83D38D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731" y="3819445"/>
              <a:ext cx="697652" cy="502081"/>
            </a:xfrm>
            <a:prstGeom prst="rect">
              <a:avLst/>
            </a:prstGeom>
            <a:grpFill/>
            <a:ln>
              <a:noFill/>
            </a:ln>
          </p:spPr>
        </p:pic>
      </p:grpSp>
      <p:pic>
        <p:nvPicPr>
          <p:cNvPr id="7" name="Picture 8" descr="Agreement, approve, checkmark, deal, deals, negotiation, product icon -  Download on Iconfinder">
            <a:extLst>
              <a:ext uri="{FF2B5EF4-FFF2-40B4-BE49-F238E27FC236}">
                <a16:creationId xmlns:a16="http://schemas.microsoft.com/office/drawing/2014/main" id="{5D99AB0A-0682-61A0-CA62-EF0B02D98A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6667500"/>
            <a:ext cx="1003133" cy="85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Vector illustration of single isolated document icon Clipart | k8605193 |  Fotosearch">
            <a:extLst>
              <a:ext uri="{FF2B5EF4-FFF2-40B4-BE49-F238E27FC236}">
                <a16:creationId xmlns:a16="http://schemas.microsoft.com/office/drawing/2014/main" id="{9002CC2B-5536-5B58-DD75-11838B52D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96471" l="10000" r="96471">
                        <a14:foregroundMark x1="71765" y1="81765" x2="71765" y2="81765"/>
                        <a14:foregroundMark x1="72941" y1="61176" x2="72941" y2="61176"/>
                        <a14:foregroundMark x1="44706" y1="60000" x2="44706" y2="60000"/>
                        <a14:foregroundMark x1="42941" y1="45882" x2="42941" y2="45882"/>
                        <a14:foregroundMark x1="43529" y1="34706" x2="43529" y2="34706"/>
                        <a14:foregroundMark x1="34118" y1="21765" x2="34118" y2="217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4187" y="1973184"/>
            <a:ext cx="775309" cy="748305"/>
          </a:xfrm>
          <a:prstGeom prst="rect">
            <a:avLst/>
          </a:prstGeom>
          <a:solidFill>
            <a:schemeClr val="tx2"/>
          </a:solidFill>
        </p:spPr>
      </p:pic>
      <p:pic>
        <p:nvPicPr>
          <p:cNvPr id="10" name="object 4">
            <a:extLst>
              <a:ext uri="{FF2B5EF4-FFF2-40B4-BE49-F238E27FC236}">
                <a16:creationId xmlns:a16="http://schemas.microsoft.com/office/drawing/2014/main" id="{78C080BD-3546-5ACD-F700-289A6548A95F}"/>
              </a:ext>
            </a:extLst>
          </p:cNvPr>
          <p:cNvPicPr/>
          <p:nvPr/>
        </p:nvPicPr>
        <p:blipFill>
          <a:blip r:embed="rId14" cstate="print">
            <a:grayscl/>
          </a:blip>
          <a:stretch>
            <a:fillRect/>
          </a:stretch>
        </p:blipFill>
        <p:spPr>
          <a:xfrm>
            <a:off x="13513827" y="6735888"/>
            <a:ext cx="4723704" cy="341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448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564296" y="6855932"/>
            <a:ext cx="4723704" cy="341473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725095" cy="4607897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68141" y="3994579"/>
            <a:ext cx="10058400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uk-UA" sz="4000" b="1" spc="62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Комісія з регулювання азартних ігор та лотерей</a:t>
            </a:r>
            <a:endParaRPr sz="4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076362" y="7024661"/>
            <a:ext cx="3500120" cy="28575"/>
          </a:xfrm>
          <a:custGeom>
            <a:avLst/>
            <a:gdLst/>
            <a:ahLst/>
            <a:cxnLst/>
            <a:rect l="l" t="t" r="r" b="b"/>
            <a:pathLst>
              <a:path w="3500120" h="28575">
                <a:moveTo>
                  <a:pt x="3500056" y="0"/>
                </a:moveTo>
                <a:lnTo>
                  <a:pt x="2410028" y="0"/>
                </a:lnTo>
                <a:lnTo>
                  <a:pt x="1924977" y="0"/>
                </a:lnTo>
                <a:lnTo>
                  <a:pt x="0" y="0"/>
                </a:lnTo>
                <a:lnTo>
                  <a:pt x="0" y="28575"/>
                </a:lnTo>
                <a:lnTo>
                  <a:pt x="1924977" y="28575"/>
                </a:lnTo>
                <a:lnTo>
                  <a:pt x="2410028" y="28575"/>
                </a:lnTo>
                <a:lnTo>
                  <a:pt x="3500056" y="28575"/>
                </a:lnTo>
                <a:lnTo>
                  <a:pt x="3500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405016" y="6637339"/>
            <a:ext cx="4184650" cy="1442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b="1" u="heavy" spc="-114" dirty="0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</a:t>
            </a:r>
            <a:r>
              <a:rPr sz="2800" b="1" spc="-114" dirty="0">
                <a:solidFill>
                  <a:schemeClr val="tx2"/>
                </a:solidFill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ps://www.gc.gov.ua/</a:t>
            </a:r>
            <a:endParaRPr sz="2800" dirty="0">
              <a:solidFill>
                <a:schemeClr val="tx2"/>
              </a:solidFill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650" dirty="0">
              <a:solidFill>
                <a:schemeClr val="tx2"/>
              </a:solidFill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800" b="1" spc="-40" dirty="0">
                <a:solidFill>
                  <a:schemeClr val="tx2"/>
                </a:solidFill>
                <a:latin typeface="Tahoma"/>
                <a:cs typeface="Tahom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info@gc.gov.ua</a:t>
            </a:r>
            <a:endParaRPr sz="2800" dirty="0">
              <a:solidFill>
                <a:schemeClr val="tx2"/>
              </a:solidFill>
              <a:latin typeface="Tahoma"/>
              <a:cs typeface="Tahoma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65C0566-9D8F-F347-DAC1-B41FC73E71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7601" y="4063382"/>
            <a:ext cx="1380566" cy="124392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1633</TotalTime>
  <Words>1261</Words>
  <Application>Microsoft Office PowerPoint</Application>
  <PresentationFormat>Довільний</PresentationFormat>
  <Paragraphs>132</Paragraphs>
  <Slides>9</Slides>
  <Notes>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3" baseType="lpstr">
      <vt:lpstr>Arial</vt:lpstr>
      <vt:lpstr>Calibri</vt:lpstr>
      <vt:lpstr>Tahoma</vt:lpstr>
      <vt:lpstr>1_Office Theme</vt:lpstr>
      <vt:lpstr>Стан нормотворчої роботи КРАІЛ у зв'язку із внесеними змінами до ЗУ «Про рекламу»</vt:lpstr>
      <vt:lpstr>Закон України «Про державне регулювання діяльності щодо організації та проведення азартних ігор» (далі – Закон про азартні ігри)</vt:lpstr>
      <vt:lpstr>Закон України від 30.05.2023 № 3136-ІХ «Про внесення змін до Закону України «Про рекламу» та інших законів України щодо імплементації норм європейського законодавства у національне законодавство України шляхом імплементації окремих положень законодавства Європейського Союзу у сфері аудіовізуальної реклами (Європейської конвенції про транскордонне телебачення, Директиви Європейського парламенту та Ради 2010/13/ЄС про аудіовізуальні медіапослуги від 10 березня 2010 року із змінами, внесеними Директивою (ЄС) 2018/1808 від 14 листопада 2018 року)» (далі – Закон України «Про внесення змін до Закону України «Про рекламу»)</vt:lpstr>
      <vt:lpstr>Презентація PowerPoint</vt:lpstr>
      <vt:lpstr>Проєкт Закону про внесення змін</vt:lpstr>
      <vt:lpstr>Проєкт змін до Положення про КРАІЛ</vt:lpstr>
      <vt:lpstr>Проєкт про внесення змін до Порядку застосування КРАІЛ фінансових санкцій (штрафів)</vt:lpstr>
      <vt:lpstr>Проєкт Порядку отримання інформації КРАІЛ</vt:lpstr>
      <vt:lpstr>Комісія з регулювання азартних ігор та лотерей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КРАІЛ english</dc:title>
  <dc:creator>Helen Georgiesh</dc:creator>
  <cp:keywords>DAFrf1hgFMk,BAFrf6HDAVs</cp:keywords>
  <cp:lastModifiedBy>Кобець Вікторія Анатоліївна</cp:lastModifiedBy>
  <cp:revision>66</cp:revision>
  <dcterms:created xsi:type="dcterms:W3CDTF">2023-08-31T05:49:53Z</dcterms:created>
  <dcterms:modified xsi:type="dcterms:W3CDTF">2023-09-27T13:53:35Z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2023-08-31T00:00:00Z</vt:filetime>
  </property>
  <property fmtid="{D5CDD505-2E9C-101B-9397-08002B2CF9AE}" pid="3" name="Creator">
    <vt:lpwstr>Canva</vt:lpwstr>
  </property>
  <property fmtid="{D5CDD505-2E9C-101B-9397-08002B2CF9AE}" pid="4" name="LastSaved">
    <vt:filetime>2023-08-31T00:00:00Z</vt:filetime>
  </property>
</Properties>
</file>